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49"/>
  </p:notesMasterIdLst>
  <p:sldIdLst>
    <p:sldId id="256" r:id="rId3"/>
    <p:sldId id="257" r:id="rId4"/>
    <p:sldId id="258" r:id="rId5"/>
    <p:sldId id="259" r:id="rId6"/>
    <p:sldId id="260" r:id="rId7"/>
    <p:sldId id="261" r:id="rId8"/>
    <p:sldId id="262" r:id="rId9"/>
    <p:sldId id="264"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embeddedFontLst>
    <p:embeddedFont>
      <p:font typeface="Inconsolata" pitchFamily="49" charset="77"/>
      <p:regular r:id="rId50"/>
      <p:bold r:id="rId51"/>
    </p:embeddedFont>
    <p:embeddedFont>
      <p:font typeface="Roboto" panose="02000000000000000000" pitchFamily="2" charset="0"/>
      <p:regular r:id="rId52"/>
      <p:bold r:id="rId53"/>
      <p:italic r:id="rId54"/>
      <p:boldItalic r:id="rId55"/>
    </p:embeddedFont>
    <p:embeddedFont>
      <p:font typeface="Roboto Light"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oboto Mono" pitchFamily="2" charset="0"/>
      <p:regular r:id="rId64"/>
      <p:bold r:id="rId65"/>
      <p:italic r:id="rId66"/>
      <p:boldItalic r:id="rId67"/>
    </p:embeddedFont>
    <p:embeddedFont>
      <p:font typeface="Roboto Thin" panose="02000000000000000000"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B774B0-23EE-4C4C-AA12-B85A6D18C011}">
  <a:tblStyle styleId="{15B774B0-23EE-4C4C-AA12-B85A6D18C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548b913715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548b913715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54771e7ed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54771e7ed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54771e7ed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54771e7ed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5c828dfa8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5c828dfa8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5c828dfa8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5c828dfa8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5c828dfa8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5c828dfa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5c828dfa8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5c828dfa8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5c828dfa8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5c828dfa8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5c828dfa8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5c828dfa8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54771e7ed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54771e7ed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52254a76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52254a76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54771e7ed0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54771e7ed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54771e7ed0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1" name="Google Shape;2271;g54771e7ed0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54771e7ed0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54771e7ed0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54771e7ed0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54771e7ed0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54771e7ed0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54771e7ed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g54771e7ed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9" name="Google Shape;2319;g54771e7ed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54771e7ed0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54771e7ed0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54771e7ed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54771e7ed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54771e7ed0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54771e7ed0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5c828dfa8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5c828dfa8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54747e53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54747e53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54771e7ed0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54771e7ed0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548b913715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548b913715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Icons Shutterstock ID: 80749834</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548b913715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548b91371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Shutterstock ID: 131019800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548b913715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548b913715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54771e7ed0_0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54771e7ed0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54771e7ed0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54771e7ed0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diagram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5c828dfa8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5c828dfa8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diagram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548dc9079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548dc9079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54771e7ed0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54771e7ed0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54771e7ed0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54771e7ed0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54771e7e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54771e7e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5c828dfa8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5c828dfa8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5c828dfa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5c828dfa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54771e7ed0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54771e7ed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54771e7ed0_0_1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54771e7ed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548b913715_2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548b913715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54771e7ed0_0_1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54771e7ed0_0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54771e7ed0_0_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54771e7ed0_0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5c828dfa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5c828dfa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54747e53c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54747e53c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54747e53c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54747e53c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548b9137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548b91371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54747e53c6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54747e53c6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58.xml"/><Relationship Id="rId4" Type="http://schemas.openxmlformats.org/officeDocument/2006/relationships/image" Target="../media/image36.gif"/></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Digital Forensics, Day 1</a:t>
            </a:r>
            <a:endParaRPr/>
          </a:p>
        </p:txBody>
      </p:sp>
      <p:sp>
        <p:nvSpPr>
          <p:cNvPr id="2030" name="Google Shape;2030;p10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Digital Forensics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Forensics Types</a:t>
            </a:r>
            <a:endParaRPr>
              <a:solidFill>
                <a:schemeClr val="dk1"/>
              </a:solidFill>
            </a:endParaRPr>
          </a:p>
          <a:p>
            <a:pPr marL="0" lvl="0" indent="0" algn="l" rtl="0">
              <a:spcBef>
                <a:spcPts val="0"/>
              </a:spcBef>
              <a:spcAft>
                <a:spcPts val="0"/>
              </a:spcAft>
              <a:buNone/>
            </a:pPr>
            <a:endParaRPr/>
          </a:p>
        </p:txBody>
      </p:sp>
      <p:sp>
        <p:nvSpPr>
          <p:cNvPr id="2164" name="Google Shape;2164;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 are many other forensics areas, such as: </a:t>
            </a:r>
            <a:endParaRPr>
              <a:solidFill>
                <a:schemeClr val="dk1"/>
              </a:solidFill>
            </a:endParaRPr>
          </a:p>
          <a:p>
            <a:pPr marL="0" lvl="0" indent="0" algn="l" rtl="0">
              <a:spcBef>
                <a:spcPts val="0"/>
              </a:spcBef>
              <a:spcAft>
                <a:spcPts val="0"/>
              </a:spcAft>
              <a:buNone/>
            </a:pPr>
            <a:endParaRPr/>
          </a:p>
        </p:txBody>
      </p:sp>
      <p:sp>
        <p:nvSpPr>
          <p:cNvPr id="2165" name="Google Shape;2165;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66" name="Google Shape;2166;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7" name="Google Shape;2167;p112"/>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2"/>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Software</a:t>
            </a:r>
            <a:endParaRPr sz="1800">
              <a:latin typeface="Roboto"/>
              <a:ea typeface="Roboto"/>
              <a:cs typeface="Roboto"/>
              <a:sym typeface="Roboto"/>
            </a:endParaRPr>
          </a:p>
        </p:txBody>
      </p:sp>
      <p:sp>
        <p:nvSpPr>
          <p:cNvPr id="2169" name="Google Shape;2169;p112"/>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2"/>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2"/>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2"/>
          <p:cNvSpPr txBox="1">
            <a:spLocks noGrp="1"/>
          </p:cNvSpPr>
          <p:nvPr>
            <p:ph type="subTitle" idx="2"/>
          </p:nvPr>
        </p:nvSpPr>
        <p:spPr>
          <a:xfrm>
            <a:off x="-12225" y="19287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Internet</a:t>
            </a:r>
            <a:endParaRPr sz="1800">
              <a:latin typeface="Roboto"/>
              <a:ea typeface="Roboto"/>
              <a:cs typeface="Roboto"/>
              <a:sym typeface="Roboto"/>
            </a:endParaRPr>
          </a:p>
        </p:txBody>
      </p:sp>
      <p:sp>
        <p:nvSpPr>
          <p:cNvPr id="2173" name="Google Shape;2173;p112"/>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Malware</a:t>
            </a:r>
            <a:endParaRPr sz="1800">
              <a:latin typeface="Roboto"/>
              <a:ea typeface="Roboto"/>
              <a:cs typeface="Roboto"/>
              <a:sym typeface="Roboto"/>
            </a:endParaRPr>
          </a:p>
        </p:txBody>
      </p:sp>
      <p:sp>
        <p:nvSpPr>
          <p:cNvPr id="2174" name="Google Shape;2174;p112"/>
          <p:cNvSpPr txBox="1">
            <a:spLocks noGrp="1"/>
          </p:cNvSpPr>
          <p:nvPr>
            <p:ph type="subTitle" idx="4"/>
          </p:nvPr>
        </p:nvSpPr>
        <p:spPr>
          <a:xfrm>
            <a:off x="-12300" y="33093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Drone</a:t>
            </a:r>
            <a:endParaRPr sz="1800">
              <a:latin typeface="Roboto"/>
              <a:ea typeface="Roboto"/>
              <a:cs typeface="Roboto"/>
              <a:sym typeface="Roboto"/>
            </a:endParaRPr>
          </a:p>
        </p:txBody>
      </p:sp>
      <p:pic>
        <p:nvPicPr>
          <p:cNvPr id="2175" name="Google Shape;2175;p112"/>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2176" name="Google Shape;2176;p112"/>
          <p:cNvPicPr preferRelativeResize="0"/>
          <p:nvPr/>
        </p:nvPicPr>
        <p:blipFill rotWithShape="1">
          <a:blip r:embed="rId3">
            <a:alphaModFix/>
          </a:blip>
          <a:srcRect t="1774" b="1765"/>
          <a:stretch/>
        </p:blipFill>
        <p:spPr>
          <a:xfrm>
            <a:off x="429768" y="1922298"/>
            <a:ext cx="785566" cy="606900"/>
          </a:xfrm>
          <a:prstGeom prst="rect">
            <a:avLst/>
          </a:prstGeom>
          <a:noFill/>
          <a:ln>
            <a:noFill/>
          </a:ln>
        </p:spPr>
      </p:pic>
      <p:pic>
        <p:nvPicPr>
          <p:cNvPr id="2177" name="Google Shape;2177;p112"/>
          <p:cNvPicPr preferRelativeResize="0"/>
          <p:nvPr/>
        </p:nvPicPr>
        <p:blipFill rotWithShape="1">
          <a:blip r:embed="rId3">
            <a:alphaModFix/>
          </a:blip>
          <a:srcRect t="1774" b="1765"/>
          <a:stretch/>
        </p:blipFill>
        <p:spPr>
          <a:xfrm>
            <a:off x="429768" y="2598998"/>
            <a:ext cx="785566" cy="606900"/>
          </a:xfrm>
          <a:prstGeom prst="rect">
            <a:avLst/>
          </a:prstGeom>
          <a:noFill/>
          <a:ln>
            <a:noFill/>
          </a:ln>
        </p:spPr>
      </p:pic>
      <p:pic>
        <p:nvPicPr>
          <p:cNvPr id="2178" name="Google Shape;2178;p112"/>
          <p:cNvPicPr preferRelativeResize="0"/>
          <p:nvPr/>
        </p:nvPicPr>
        <p:blipFill rotWithShape="1">
          <a:blip r:embed="rId3">
            <a:alphaModFix/>
          </a:blip>
          <a:srcRect t="1774" b="1765"/>
          <a:stretch/>
        </p:blipFill>
        <p:spPr>
          <a:xfrm>
            <a:off x="432306" y="3306973"/>
            <a:ext cx="785567" cy="606900"/>
          </a:xfrm>
          <a:prstGeom prst="rect">
            <a:avLst/>
          </a:prstGeom>
          <a:noFill/>
          <a:ln>
            <a:noFill/>
          </a:ln>
        </p:spPr>
      </p:pic>
      <p:sp>
        <p:nvSpPr>
          <p:cNvPr id="2179" name="Google Shape;2179;p112"/>
          <p:cNvSpPr/>
          <p:nvPr/>
        </p:nvSpPr>
        <p:spPr>
          <a:xfrm>
            <a:off x="1364850" y="40262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2"/>
          <p:cNvSpPr txBox="1">
            <a:spLocks noGrp="1"/>
          </p:cNvSpPr>
          <p:nvPr>
            <p:ph type="subTitle" idx="5"/>
          </p:nvPr>
        </p:nvSpPr>
        <p:spPr>
          <a:xfrm>
            <a:off x="0" y="40262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800">
                <a:solidFill>
                  <a:schemeClr val="dk1"/>
                </a:solidFill>
                <a:latin typeface="Roboto"/>
                <a:ea typeface="Roboto"/>
                <a:cs typeface="Roboto"/>
                <a:sym typeface="Roboto"/>
              </a:rPr>
              <a:t>Cloud forensics, which poses unique challenges. (see the next activity)</a:t>
            </a:r>
            <a:endParaRPr sz="1800"/>
          </a:p>
        </p:txBody>
      </p:sp>
      <p:pic>
        <p:nvPicPr>
          <p:cNvPr id="2181" name="Google Shape;2181;p112"/>
          <p:cNvPicPr preferRelativeResize="0"/>
          <p:nvPr/>
        </p:nvPicPr>
        <p:blipFill rotWithShape="1">
          <a:blip r:embed="rId3">
            <a:alphaModFix/>
          </a:blip>
          <a:srcRect t="1774" b="1765"/>
          <a:stretch/>
        </p:blipFill>
        <p:spPr>
          <a:xfrm>
            <a:off x="484906" y="4033398"/>
            <a:ext cx="785567" cy="6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1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187" name="Google Shape;2187;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2188" name="Google Shape;2188;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9" name="Google Shape;2189;p11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 </a:t>
            </a:r>
            <a:r>
              <a:rPr lang="en">
                <a:latin typeface="Roboto Light"/>
                <a:ea typeface="Roboto Light"/>
                <a:cs typeface="Roboto Light"/>
                <a:sym typeface="Roboto Light"/>
              </a:rPr>
              <a:t>Digital Forensics in the Cloud</a:t>
            </a:r>
            <a:endParaRPr>
              <a:latin typeface="Roboto Light"/>
              <a:ea typeface="Roboto Light"/>
              <a:cs typeface="Roboto Light"/>
              <a:sym typeface="Roboto Light"/>
            </a:endParaRPr>
          </a:p>
          <a:p>
            <a:pPr marL="0" lvl="0" indent="0" algn="l" rtl="0">
              <a:spcBef>
                <a:spcPts val="800"/>
              </a:spcBef>
              <a:spcAft>
                <a:spcPts val="0"/>
              </a:spcAft>
              <a:buNone/>
            </a:pPr>
            <a:r>
              <a:rPr lang="en" sz="1800">
                <a:solidFill>
                  <a:srgbClr val="24292E"/>
                </a:solidFill>
                <a:latin typeface="Roboto Light"/>
                <a:ea typeface="Roboto Light"/>
                <a:cs typeface="Roboto Light"/>
                <a:sym typeface="Roboto Light"/>
              </a:rPr>
              <a:t>In this activity, you will read about a case concerning a Denial of Service Attack (DoS) at a shopping website. </a:t>
            </a:r>
            <a:endParaRPr sz="1800">
              <a:solidFill>
                <a:srgbClr val="24292E"/>
              </a:solidFill>
              <a:latin typeface="Roboto Light"/>
              <a:ea typeface="Roboto Light"/>
              <a:cs typeface="Roboto Light"/>
              <a:sym typeface="Roboto Light"/>
            </a:endParaRPr>
          </a:p>
          <a:p>
            <a:pPr marL="0" lvl="0" indent="0" algn="l" rtl="0">
              <a:spcBef>
                <a:spcPts val="800"/>
              </a:spcBef>
              <a:spcAft>
                <a:spcPts val="0"/>
              </a:spcAft>
              <a:buNone/>
            </a:pPr>
            <a:r>
              <a:rPr lang="en" sz="1800">
                <a:solidFill>
                  <a:srgbClr val="24292E"/>
                </a:solidFill>
                <a:latin typeface="Roboto Light"/>
                <a:ea typeface="Roboto Light"/>
                <a:cs typeface="Roboto Light"/>
                <a:sym typeface="Roboto Light"/>
              </a:rPr>
              <a:t>Then you will compare cloud forensics to other forensic areas and provide two examples of how to maintain a chain of custody in the cloud.</a:t>
            </a:r>
            <a:endParaRPr sz="1800">
              <a:solidFill>
                <a:srgbClr val="24292E"/>
              </a:solidFill>
              <a:latin typeface="Roboto Light"/>
              <a:ea typeface="Roboto Light"/>
              <a:cs typeface="Roboto Light"/>
              <a:sym typeface="Roboto Light"/>
            </a:endParaRPr>
          </a:p>
          <a:p>
            <a:pPr marL="0" lvl="0" indent="0" algn="l" rtl="0">
              <a:spcBef>
                <a:spcPts val="800"/>
              </a:spcBef>
              <a:spcAft>
                <a:spcPts val="800"/>
              </a:spcAft>
              <a:buNone/>
            </a:pPr>
            <a:r>
              <a:rPr lang="en" sz="1800" b="1">
                <a:solidFill>
                  <a:srgbClr val="24292E"/>
                </a:solidFill>
              </a:rPr>
              <a:t>Instructions sent via Slack.</a:t>
            </a:r>
            <a:endParaRPr sz="1800" b="1">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2195" name="Google Shape;2195;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6" name="Google Shape;2196;p114"/>
          <p:cNvSpPr txBox="1"/>
          <p:nvPr/>
        </p:nvSpPr>
        <p:spPr>
          <a:xfrm>
            <a:off x="2405850" y="3516925"/>
            <a:ext cx="43323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0000"/>
                </a:solidFill>
                <a:latin typeface="Roboto Mono"/>
                <a:ea typeface="Roboto Mono"/>
                <a:cs typeface="Roboto Mono"/>
                <a:sym typeface="Roboto Mono"/>
              </a:rPr>
              <a:t>Digital Forensics in the Cloud</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02" name="Google Shape;2202;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List at least four components that make digital forensics in the cloud different than other forensics areas: </a:t>
            </a:r>
            <a:endParaRPr b="1"/>
          </a:p>
        </p:txBody>
      </p:sp>
      <p:sp>
        <p:nvSpPr>
          <p:cNvPr id="2203" name="Google Shape;220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204" name="Google Shape;2204;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10" name="Google Shape;2210;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List at least four components that make digital forensics in the cloud different than other forensics areas: </a:t>
            </a:r>
            <a:endParaRPr b="1"/>
          </a:p>
        </p:txBody>
      </p:sp>
      <p:sp>
        <p:nvSpPr>
          <p:cNvPr id="2211" name="Google Shape;2211;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212" name="Google Shape;2212;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3" name="Google Shape;2213;p116"/>
          <p:cNvSpPr txBox="1">
            <a:spLocks noGrp="1"/>
          </p:cNvSpPr>
          <p:nvPr>
            <p:ph type="body" idx="3"/>
          </p:nvPr>
        </p:nvSpPr>
        <p:spPr>
          <a:xfrm>
            <a:off x="-176500" y="1501825"/>
            <a:ext cx="9144000" cy="34149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Clr>
                <a:srgbClr val="24292E"/>
              </a:buClr>
              <a:buSzPts val="1800"/>
              <a:buChar char="●"/>
            </a:pPr>
            <a:r>
              <a:rPr lang="en" sz="1800">
                <a:solidFill>
                  <a:srgbClr val="24292E"/>
                </a:solidFill>
              </a:rPr>
              <a:t>There is no physical access to the computer where the crime took place.</a:t>
            </a:r>
            <a:endParaRPr sz="1800">
              <a:solidFill>
                <a:srgbClr val="24292E"/>
              </a:solidFill>
            </a:endParaRPr>
          </a:p>
          <a:p>
            <a:pPr marL="457200" lvl="0" indent="-342900" algn="l" rtl="0">
              <a:spcBef>
                <a:spcPts val="1200"/>
              </a:spcBef>
              <a:spcAft>
                <a:spcPts val="0"/>
              </a:spcAft>
              <a:buClr>
                <a:srgbClr val="24292E"/>
              </a:buClr>
              <a:buSzPts val="1800"/>
              <a:buChar char="●"/>
            </a:pPr>
            <a:r>
              <a:rPr lang="en" sz="1800">
                <a:solidFill>
                  <a:srgbClr val="24292E"/>
                </a:solidFill>
              </a:rPr>
              <a:t>If the crime takes place on a cloud server, a malicious user can claim that everyone in the world with internet access should be a suspect. </a:t>
            </a:r>
            <a:endParaRPr sz="1800">
              <a:solidFill>
                <a:srgbClr val="24292E"/>
              </a:solidFill>
            </a:endParaRPr>
          </a:p>
          <a:p>
            <a:pPr marL="457200" lvl="0" indent="-342900" algn="l" rtl="0">
              <a:spcBef>
                <a:spcPts val="1200"/>
              </a:spcBef>
              <a:spcAft>
                <a:spcPts val="0"/>
              </a:spcAft>
              <a:buClr>
                <a:srgbClr val="24292E"/>
              </a:buClr>
              <a:buSzPts val="1800"/>
              <a:buChar char="●"/>
            </a:pPr>
            <a:r>
              <a:rPr lang="en" sz="1800">
                <a:solidFill>
                  <a:srgbClr val="24292E"/>
                </a:solidFill>
              </a:rPr>
              <a:t>When the crime takes place on a cloud server, it's difficult to pinpoint where their data ends and where another company, that police do not have a warrant for, begins. </a:t>
            </a:r>
            <a:endParaRPr sz="1800">
              <a:solidFill>
                <a:srgbClr val="24292E"/>
              </a:solidFill>
            </a:endParaRPr>
          </a:p>
          <a:p>
            <a:pPr marL="0" lvl="0" indent="0" algn="l" rtl="0">
              <a:spcBef>
                <a:spcPts val="1200"/>
              </a:spcBef>
              <a:spcAft>
                <a:spcPts val="800"/>
              </a:spcAft>
              <a:buNone/>
            </a:pPr>
            <a:endParaRPr sz="11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19" name="Google Shape;2219;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List at least four components that make digital forensics in the cloud different than other forensics areas: </a:t>
            </a:r>
            <a:endParaRPr b="1"/>
          </a:p>
        </p:txBody>
      </p:sp>
      <p:sp>
        <p:nvSpPr>
          <p:cNvPr id="2220" name="Google Shape;222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221" name="Google Shape;2221;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2" name="Google Shape;2222;p117"/>
          <p:cNvSpPr txBox="1">
            <a:spLocks noGrp="1"/>
          </p:cNvSpPr>
          <p:nvPr>
            <p:ph type="body" idx="3"/>
          </p:nvPr>
        </p:nvSpPr>
        <p:spPr>
          <a:xfrm>
            <a:off x="-176500" y="1468225"/>
            <a:ext cx="9144000" cy="34485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Clr>
                <a:srgbClr val="24292E"/>
              </a:buClr>
              <a:buSzPts val="1800"/>
              <a:buChar char="●"/>
            </a:pPr>
            <a:r>
              <a:rPr lang="en" sz="1800">
                <a:solidFill>
                  <a:srgbClr val="24292E"/>
                </a:solidFill>
              </a:rPr>
              <a:t>Because many people will often use the same cloud server, there are SLA's that have to be recognized when dealing with other companies.</a:t>
            </a:r>
            <a:endParaRPr sz="1800">
              <a:solidFill>
                <a:srgbClr val="24292E"/>
              </a:solidFill>
            </a:endParaRPr>
          </a:p>
          <a:p>
            <a:pPr marL="457200" lvl="0" indent="-342900" algn="l" rtl="0">
              <a:spcBef>
                <a:spcPts val="1200"/>
              </a:spcBef>
              <a:spcAft>
                <a:spcPts val="0"/>
              </a:spcAft>
              <a:buClr>
                <a:srgbClr val="24292E"/>
              </a:buClr>
              <a:buSzPts val="1800"/>
              <a:buChar char="●"/>
            </a:pPr>
            <a:r>
              <a:rPr lang="en" sz="1800">
                <a:solidFill>
                  <a:srgbClr val="24292E"/>
                </a:solidFill>
              </a:rPr>
              <a:t>Volatile memory, such as RAM, would be lost if the cloud server is rebooted.</a:t>
            </a:r>
            <a:endParaRPr sz="1800">
              <a:solidFill>
                <a:srgbClr val="24292E"/>
              </a:solidFill>
            </a:endParaRPr>
          </a:p>
          <a:p>
            <a:pPr marL="457200" lvl="0" indent="-342900" algn="l" rtl="0">
              <a:spcBef>
                <a:spcPts val="1200"/>
              </a:spcBef>
              <a:spcAft>
                <a:spcPts val="0"/>
              </a:spcAft>
              <a:buClr>
                <a:srgbClr val="24292E"/>
              </a:buClr>
              <a:buSzPts val="1800"/>
              <a:buChar char="●"/>
            </a:pPr>
            <a:r>
              <a:rPr lang="en" sz="1800">
                <a:solidFill>
                  <a:srgbClr val="24292E"/>
                </a:solidFill>
              </a:rPr>
              <a:t>It would be difficult to trace which cloud server is storing the users data.</a:t>
            </a:r>
            <a:endParaRPr sz="1800">
              <a:solidFill>
                <a:srgbClr val="24292E"/>
              </a:solidFill>
            </a:endParaRPr>
          </a:p>
          <a:p>
            <a:pPr marL="0" lvl="0" indent="0" algn="l" rtl="0">
              <a:spcBef>
                <a:spcPts val="1200"/>
              </a:spcBef>
              <a:spcAft>
                <a:spcPts val="800"/>
              </a:spcAft>
              <a:buNone/>
            </a:pPr>
            <a:endParaRPr sz="11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sp>
        <p:nvSpPr>
          <p:cNvPr id="2227" name="Google Shape;2227;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28" name="Google Shape;2228;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How do these differences affect the chain of custody?</a:t>
            </a:r>
            <a:endParaRPr b="1"/>
          </a:p>
        </p:txBody>
      </p:sp>
      <p:sp>
        <p:nvSpPr>
          <p:cNvPr id="2229" name="Google Shape;2229;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30" name="Google Shape;2230;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36" name="Google Shape;2236;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How do these differences affect the chain of custody?</a:t>
            </a:r>
            <a:endParaRPr b="1"/>
          </a:p>
        </p:txBody>
      </p:sp>
      <p:sp>
        <p:nvSpPr>
          <p:cNvPr id="2237" name="Google Shape;2237;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238" name="Google Shape;2238;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9" name="Google Shape;2239;p119"/>
          <p:cNvSpPr txBox="1">
            <a:spLocks noGrp="1"/>
          </p:cNvSpPr>
          <p:nvPr>
            <p:ph type="body" idx="3"/>
          </p:nvPr>
        </p:nvSpPr>
        <p:spPr>
          <a:xfrm>
            <a:off x="-176500" y="1183050"/>
            <a:ext cx="9144000" cy="3733800"/>
          </a:xfrm>
          <a:prstGeom prst="rect">
            <a:avLst/>
          </a:prstGeom>
        </p:spPr>
        <p:txBody>
          <a:bodyPr spcFirstLastPara="1" wrap="square" lIns="457200" tIns="0" rIns="457200" bIns="914400" anchor="t" anchorCtr="0">
            <a:noAutofit/>
          </a:bodyPr>
          <a:lstStyle/>
          <a:p>
            <a:pPr marL="457200" lvl="0" indent="-342900" algn="l" rtl="0">
              <a:spcBef>
                <a:spcPts val="1200"/>
              </a:spcBef>
              <a:spcAft>
                <a:spcPts val="0"/>
              </a:spcAft>
              <a:buClr>
                <a:srgbClr val="24292E"/>
              </a:buClr>
              <a:buSzPts val="1800"/>
              <a:buChar char="●"/>
            </a:pPr>
            <a:r>
              <a:rPr lang="en" sz="1800">
                <a:solidFill>
                  <a:srgbClr val="24292E"/>
                </a:solidFill>
              </a:rPr>
              <a:t>It is difficult to pinpoint where and which cloud server has been compromised. </a:t>
            </a:r>
            <a:endParaRPr sz="1800">
              <a:solidFill>
                <a:srgbClr val="24292E"/>
              </a:solidFill>
            </a:endParaRPr>
          </a:p>
          <a:p>
            <a:pPr marL="457200" lvl="0" indent="-342900" algn="l" rtl="0">
              <a:spcBef>
                <a:spcPts val="1200"/>
              </a:spcBef>
              <a:spcAft>
                <a:spcPts val="0"/>
              </a:spcAft>
              <a:buClr>
                <a:srgbClr val="24292E"/>
              </a:buClr>
              <a:buSzPts val="1800"/>
              <a:buChar char="●"/>
            </a:pPr>
            <a:r>
              <a:rPr lang="en" sz="1800">
                <a:solidFill>
                  <a:srgbClr val="24292E"/>
                </a:solidFill>
              </a:rPr>
              <a:t>This would also present the problem of the cloud server being in another county’s jurisdiction. </a:t>
            </a:r>
            <a:endParaRPr sz="1800">
              <a:solidFill>
                <a:srgbClr val="24292E"/>
              </a:solidFill>
            </a:endParaRPr>
          </a:p>
          <a:p>
            <a:pPr marL="0" lvl="0" indent="0" algn="l" rtl="0">
              <a:spcBef>
                <a:spcPts val="0"/>
              </a:spcBef>
              <a:spcAft>
                <a:spcPts val="800"/>
              </a:spcAft>
              <a:buNone/>
            </a:pPr>
            <a:endParaRPr sz="11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Review: Digital Forensics in the Cloud</a:t>
            </a:r>
            <a:endParaRPr/>
          </a:p>
        </p:txBody>
      </p:sp>
      <p:sp>
        <p:nvSpPr>
          <p:cNvPr id="2245" name="Google Shape;2245;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Challenges of Maintaining a Chain of Custody in Cloud Forensics</a:t>
            </a:r>
            <a:endParaRPr/>
          </a:p>
        </p:txBody>
      </p:sp>
      <p:sp>
        <p:nvSpPr>
          <p:cNvPr id="2246" name="Google Shape;2246;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247" name="Google Shape;2247;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8" name="Google Shape;2248;p120"/>
          <p:cNvSpPr txBox="1">
            <a:spLocks noGrp="1"/>
          </p:cNvSpPr>
          <p:nvPr>
            <p:ph type="body" idx="3"/>
          </p:nvPr>
        </p:nvSpPr>
        <p:spPr>
          <a:xfrm>
            <a:off x="0" y="1183050"/>
            <a:ext cx="9144000" cy="3733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t>No Physical Access</a:t>
            </a:r>
            <a:endParaRPr sz="1800" b="1"/>
          </a:p>
          <a:p>
            <a:pPr marL="457200" lvl="0" indent="-342900" algn="l" rtl="0">
              <a:spcBef>
                <a:spcPts val="800"/>
              </a:spcBef>
              <a:spcAft>
                <a:spcPts val="0"/>
              </a:spcAft>
              <a:buSzPts val="1800"/>
              <a:buChar char="●"/>
            </a:pPr>
            <a:r>
              <a:rPr lang="en" sz="1800"/>
              <a:t>The exact location of where the data may not be known. </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b="1"/>
              <a:t>Preserving the evidence</a:t>
            </a:r>
            <a:endParaRPr sz="1800" b="1"/>
          </a:p>
          <a:p>
            <a:pPr marL="457200" lvl="0" indent="-342900" algn="l" rtl="0">
              <a:spcBef>
                <a:spcPts val="800"/>
              </a:spcBef>
              <a:spcAft>
                <a:spcPts val="0"/>
              </a:spcAft>
              <a:buSzPts val="1800"/>
              <a:buChar char="●"/>
            </a:pPr>
            <a:r>
              <a:rPr lang="en" sz="1800"/>
              <a:t>Isolating and securing the evidence is challenging when data is located in multiple locations. </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b="1"/>
              <a:t>Data Integrity</a:t>
            </a:r>
            <a:endParaRPr sz="1800" b="1"/>
          </a:p>
          <a:p>
            <a:pPr marL="457200" lvl="0" indent="-342900" algn="l" rtl="0">
              <a:spcBef>
                <a:spcPts val="800"/>
              </a:spcBef>
              <a:spcAft>
                <a:spcPts val="0"/>
              </a:spcAft>
              <a:buSzPts val="1800"/>
              <a:buChar char="●"/>
            </a:pPr>
            <a:r>
              <a:rPr lang="en" sz="1800"/>
              <a:t>Evidence may be captures live and the evidence can be altered if not collected correctly.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2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Methodology for Conducting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an Investigation</a:t>
            </a:r>
            <a:endParaRPr>
              <a:latin typeface="Roboto Mono"/>
              <a:ea typeface="Roboto Mono"/>
              <a:cs typeface="Roboto Mono"/>
              <a:sym typeface="Roboto Mono"/>
            </a:endParaRPr>
          </a:p>
        </p:txBody>
      </p:sp>
      <p:sp>
        <p:nvSpPr>
          <p:cNvPr id="2254" name="Google Shape;2254;p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2255" name="Google Shape;2255;p12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2256" name="Google Shape;2256;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Class Objectives</a:t>
            </a:r>
            <a:endParaRPr dirty="0"/>
          </a:p>
        </p:txBody>
      </p:sp>
      <p:sp>
        <p:nvSpPr>
          <p:cNvPr id="2036" name="Google Shape;203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037" name="Google Shape;203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38" name="Google Shape;2038;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9" name="Google Shape;2039;p104"/>
          <p:cNvSpPr txBox="1"/>
          <p:nvPr/>
        </p:nvSpPr>
        <p:spPr>
          <a:xfrm>
            <a:off x="333375" y="1266825"/>
            <a:ext cx="8619300" cy="3489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Roboto Light"/>
              <a:buChar char="●"/>
            </a:pPr>
            <a:r>
              <a:rPr lang="en" sz="2000" dirty="0">
                <a:latin typeface="Roboto Light"/>
                <a:ea typeface="Roboto Light"/>
                <a:cs typeface="Roboto Light"/>
                <a:sym typeface="Roboto Light"/>
              </a:rPr>
              <a:t>Summarize the basic principles and methodologies of digital forensics.</a:t>
            </a:r>
            <a:endParaRPr sz="2000" dirty="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dirty="0">
                <a:latin typeface="Roboto Light"/>
                <a:ea typeface="Roboto Light"/>
                <a:cs typeface="Roboto Light"/>
                <a:sym typeface="Roboto Light"/>
              </a:rPr>
              <a:t>Describe various types of jobs and skill sets needed for digital forensics.</a:t>
            </a:r>
            <a:endParaRPr sz="2000" dirty="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dirty="0">
                <a:latin typeface="Roboto Light"/>
                <a:ea typeface="Roboto Light"/>
                <a:cs typeface="Roboto Light"/>
                <a:sym typeface="Roboto Light"/>
              </a:rPr>
              <a:t>Outline the proper way to collect, preserve, analyze, and report. </a:t>
            </a:r>
            <a:endParaRPr sz="2000" dirty="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dirty="0">
                <a:latin typeface="Roboto Light"/>
                <a:ea typeface="Roboto Light"/>
                <a:cs typeface="Roboto Light"/>
                <a:sym typeface="Roboto Light"/>
              </a:rPr>
              <a:t>Demonstrate how to conduct a preliminary review of a forensics case.</a:t>
            </a:r>
            <a:endParaRPr sz="2000" dirty="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dirty="0">
                <a:latin typeface="Roboto Light"/>
                <a:ea typeface="Roboto Light"/>
                <a:cs typeface="Roboto Light"/>
                <a:sym typeface="Roboto Light"/>
              </a:rPr>
              <a:t>Demonstrate preserving and documenting evidence using Autopsy 4.0.</a:t>
            </a:r>
            <a:endParaRPr sz="2000" dirty="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4"/>
          <p:cNvSpPr/>
          <p:nvPr/>
        </p:nvSpPr>
        <p:spPr>
          <a:xfrm>
            <a:off x="430175" y="2369675"/>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4"/>
          <p:cNvSpPr/>
          <p:nvPr/>
        </p:nvSpPr>
        <p:spPr>
          <a:xfrm>
            <a:off x="430175" y="3300841"/>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104"/>
          <p:cNvSpPr/>
          <p:nvPr/>
        </p:nvSpPr>
        <p:spPr>
          <a:xfrm>
            <a:off x="433801" y="3736453"/>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4"/>
          <p:cNvSpPr/>
          <p:nvPr/>
        </p:nvSpPr>
        <p:spPr>
          <a:xfrm>
            <a:off x="430175" y="4172065"/>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Investigation Methodology</a:t>
            </a:r>
            <a:endParaRPr/>
          </a:p>
        </p:txBody>
      </p:sp>
      <p:sp>
        <p:nvSpPr>
          <p:cNvPr id="2262" name="Google Shape;2262;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
        <p:nvSpPr>
          <p:cNvPr id="2263" name="Google Shape;2263;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4" name="Google Shape;2264;p122"/>
          <p:cNvSpPr/>
          <p:nvPr/>
        </p:nvSpPr>
        <p:spPr>
          <a:xfrm>
            <a:off x="6046726" y="817100"/>
            <a:ext cx="2045400" cy="804900"/>
          </a:xfrm>
          <a:prstGeom prst="chevron">
            <a:avLst>
              <a:gd name="adj" fmla="val 50000"/>
            </a:avLst>
          </a:prstGeom>
          <a:solidFill>
            <a:srgbClr val="20124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Reporting</a:t>
            </a:r>
            <a:endParaRPr>
              <a:solidFill>
                <a:srgbClr val="FFFFFF"/>
              </a:solidFill>
              <a:latin typeface="Roboto"/>
              <a:ea typeface="Roboto"/>
              <a:cs typeface="Roboto"/>
              <a:sym typeface="Roboto"/>
            </a:endParaRPr>
          </a:p>
        </p:txBody>
      </p:sp>
      <p:sp>
        <p:nvSpPr>
          <p:cNvPr id="2265" name="Google Shape;2265;p122"/>
          <p:cNvSpPr/>
          <p:nvPr/>
        </p:nvSpPr>
        <p:spPr>
          <a:xfrm>
            <a:off x="4244509" y="817100"/>
            <a:ext cx="2045400" cy="804900"/>
          </a:xfrm>
          <a:prstGeom prst="chevron">
            <a:avLst>
              <a:gd name="adj" fmla="val 50000"/>
            </a:avLst>
          </a:prstGeom>
          <a:solidFill>
            <a:srgbClr val="BF9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Analysis</a:t>
            </a:r>
            <a:endParaRPr>
              <a:solidFill>
                <a:srgbClr val="FFFFFF"/>
              </a:solidFill>
              <a:latin typeface="Roboto"/>
              <a:ea typeface="Roboto"/>
              <a:cs typeface="Roboto"/>
              <a:sym typeface="Roboto"/>
            </a:endParaRPr>
          </a:p>
        </p:txBody>
      </p:sp>
      <p:sp>
        <p:nvSpPr>
          <p:cNvPr id="2266" name="Google Shape;2266;p122"/>
          <p:cNvSpPr/>
          <p:nvPr/>
        </p:nvSpPr>
        <p:spPr>
          <a:xfrm>
            <a:off x="640425" y="817100"/>
            <a:ext cx="2045400" cy="804900"/>
          </a:xfrm>
          <a:prstGeom prst="chevron">
            <a:avLst>
              <a:gd name="adj" fmla="val 50000"/>
            </a:avLst>
          </a:prstGeom>
          <a:solidFill>
            <a:srgbClr val="99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Collection  </a:t>
            </a:r>
            <a:endParaRPr>
              <a:solidFill>
                <a:srgbClr val="FFFFFF"/>
              </a:solidFill>
              <a:latin typeface="Roboto"/>
              <a:ea typeface="Roboto"/>
              <a:cs typeface="Roboto"/>
              <a:sym typeface="Roboto"/>
            </a:endParaRPr>
          </a:p>
        </p:txBody>
      </p:sp>
      <p:sp>
        <p:nvSpPr>
          <p:cNvPr id="2267" name="Google Shape;2267;p122"/>
          <p:cNvSpPr/>
          <p:nvPr/>
        </p:nvSpPr>
        <p:spPr>
          <a:xfrm>
            <a:off x="2442266" y="817100"/>
            <a:ext cx="2045400" cy="804900"/>
          </a:xfrm>
          <a:prstGeom prst="chevron">
            <a:avLst>
              <a:gd name="adj" fmla="val 50000"/>
            </a:avLst>
          </a:prstGeom>
          <a:solidFill>
            <a:srgbClr val="07376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Preserving Evidence</a:t>
            </a:r>
            <a:endParaRPr>
              <a:solidFill>
                <a:srgbClr val="FFFFFF"/>
              </a:solidFill>
              <a:latin typeface="Roboto"/>
              <a:ea typeface="Roboto"/>
              <a:cs typeface="Roboto"/>
              <a:sym typeface="Roboto"/>
            </a:endParaRPr>
          </a:p>
        </p:txBody>
      </p:sp>
      <p:sp>
        <p:nvSpPr>
          <p:cNvPr id="2268" name="Google Shape;2268;p122"/>
          <p:cNvSpPr txBox="1"/>
          <p:nvPr/>
        </p:nvSpPr>
        <p:spPr>
          <a:xfrm>
            <a:off x="437450" y="1854625"/>
            <a:ext cx="8432100" cy="28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Roboto"/>
                <a:ea typeface="Roboto"/>
                <a:cs typeface="Roboto"/>
                <a:sym typeface="Roboto"/>
              </a:rPr>
              <a:t>The National Institute of Standards and Technology</a:t>
            </a:r>
            <a:r>
              <a:rPr lang="en" sz="1800">
                <a:latin typeface="Roboto"/>
                <a:ea typeface="Roboto"/>
                <a:cs typeface="Roboto"/>
                <a:sym typeface="Roboto"/>
              </a:rPr>
              <a:t> provides one of many frameworks for forensic investigation phases. </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latin typeface="Roboto"/>
                <a:ea typeface="Roboto"/>
                <a:cs typeface="Roboto"/>
                <a:sym typeface="Roboto"/>
              </a:rPr>
              <a:t>In preparation, an investigator needs to consider: </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320040" lvl="0" indent="-205740" algn="l" rtl="0">
              <a:spcBef>
                <a:spcPts val="0"/>
              </a:spcBef>
              <a:spcAft>
                <a:spcPts val="0"/>
              </a:spcAft>
              <a:buSzPts val="1800"/>
              <a:buFont typeface="Roboto"/>
              <a:buChar char="●"/>
            </a:pPr>
            <a:r>
              <a:rPr lang="en" sz="1800">
                <a:latin typeface="Roboto"/>
                <a:ea typeface="Roboto"/>
                <a:cs typeface="Roboto"/>
                <a:sym typeface="Roboto"/>
              </a:rPr>
              <a:t>Is this incident remote or local?</a:t>
            </a:r>
            <a:endParaRPr sz="1800">
              <a:latin typeface="Roboto"/>
              <a:ea typeface="Roboto"/>
              <a:cs typeface="Roboto"/>
              <a:sym typeface="Roboto"/>
            </a:endParaRPr>
          </a:p>
          <a:p>
            <a:pPr marL="320040" lvl="0" indent="-205740" algn="l" rtl="0">
              <a:spcBef>
                <a:spcPts val="0"/>
              </a:spcBef>
              <a:spcAft>
                <a:spcPts val="0"/>
              </a:spcAft>
              <a:buSzPts val="1800"/>
              <a:buFont typeface="Roboto"/>
              <a:buChar char="●"/>
            </a:pPr>
            <a:r>
              <a:rPr lang="en" sz="1800">
                <a:latin typeface="Roboto"/>
                <a:ea typeface="Roboto"/>
                <a:cs typeface="Roboto"/>
                <a:sym typeface="Roboto"/>
              </a:rPr>
              <a:t>What laws are relevant?</a:t>
            </a:r>
            <a:endParaRPr sz="1800">
              <a:latin typeface="Roboto"/>
              <a:ea typeface="Roboto"/>
              <a:cs typeface="Roboto"/>
              <a:sym typeface="Roboto"/>
            </a:endParaRPr>
          </a:p>
          <a:p>
            <a:pPr marL="320040" lvl="0" indent="-205740" algn="l" rtl="0">
              <a:spcBef>
                <a:spcPts val="0"/>
              </a:spcBef>
              <a:spcAft>
                <a:spcPts val="0"/>
              </a:spcAft>
              <a:buSzPts val="1800"/>
              <a:buFont typeface="Roboto"/>
              <a:buChar char="●"/>
            </a:pPr>
            <a:r>
              <a:rPr lang="en" sz="1800">
                <a:latin typeface="Roboto"/>
                <a:ea typeface="Roboto"/>
                <a:cs typeface="Roboto"/>
                <a:sym typeface="Roboto"/>
              </a:rPr>
              <a:t>What tools should be used (GUI or CLI)?</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660000"/>
                </a:solidFill>
              </a:rPr>
              <a:t>Collecting Evidence</a:t>
            </a:r>
            <a:endParaRPr>
              <a:solidFill>
                <a:srgbClr val="660000"/>
              </a:solidFill>
            </a:endParaRPr>
          </a:p>
        </p:txBody>
      </p:sp>
      <p:sp>
        <p:nvSpPr>
          <p:cNvPr id="2274" name="Google Shape;2274;p123"/>
          <p:cNvSpPr txBox="1">
            <a:spLocks noGrp="1"/>
          </p:cNvSpPr>
          <p:nvPr>
            <p:ph type="subTitle" idx="1"/>
          </p:nvPr>
        </p:nvSpPr>
        <p:spPr>
          <a:xfrm>
            <a:off x="0" y="2149125"/>
            <a:ext cx="9144000" cy="25452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chemeClr val="dk1"/>
                </a:solidFill>
              </a:rPr>
              <a:t>The success of the investigation relies on the collection phase.</a:t>
            </a:r>
            <a:endParaRPr>
              <a:solidFill>
                <a:schemeClr val="dk1"/>
              </a:solidFill>
            </a:endParaRPr>
          </a:p>
          <a:p>
            <a:pPr marL="0" lvl="0" indent="0" algn="l" rtl="0">
              <a:lnSpc>
                <a:spcPct val="100000"/>
              </a:lnSpc>
              <a:spcBef>
                <a:spcPts val="1400"/>
              </a:spcBef>
              <a:spcAft>
                <a:spcPts val="0"/>
              </a:spcAft>
              <a:buClr>
                <a:schemeClr val="dk1"/>
              </a:buClr>
              <a:buSzPts val="1100"/>
              <a:buFont typeface="Arial"/>
              <a:buNone/>
            </a:pPr>
            <a:r>
              <a:rPr lang="en">
                <a:solidFill>
                  <a:schemeClr val="dk1"/>
                </a:solidFill>
              </a:rPr>
              <a:t>During this phase, an investigator makes decisions about what data to collect and the best way to collect it.</a:t>
            </a:r>
            <a:endParaRPr>
              <a:solidFill>
                <a:schemeClr val="dk1"/>
              </a:solidFill>
            </a:endParaRPr>
          </a:p>
          <a:p>
            <a:pPr marL="0" lvl="0" indent="0" algn="l" rtl="0">
              <a:lnSpc>
                <a:spcPct val="100000"/>
              </a:lnSpc>
              <a:spcBef>
                <a:spcPts val="1400"/>
              </a:spcBef>
              <a:spcAft>
                <a:spcPts val="0"/>
              </a:spcAft>
              <a:buClr>
                <a:schemeClr val="dk1"/>
              </a:buClr>
              <a:buSzPts val="1100"/>
              <a:buFont typeface="Arial"/>
              <a:buNone/>
            </a:pPr>
            <a:r>
              <a:rPr lang="en">
                <a:solidFill>
                  <a:schemeClr val="dk1"/>
                </a:solidFill>
              </a:rPr>
              <a:t>Evidence is extracted from a device and a master copy is made.</a:t>
            </a:r>
            <a:endParaRPr>
              <a:solidFill>
                <a:schemeClr val="dk1"/>
              </a:solidFill>
            </a:endParaRPr>
          </a:p>
          <a:p>
            <a:pPr marL="0" lvl="0" indent="0" algn="l" rtl="0">
              <a:lnSpc>
                <a:spcPct val="100000"/>
              </a:lnSpc>
              <a:spcBef>
                <a:spcPts val="1400"/>
              </a:spcBef>
              <a:spcAft>
                <a:spcPts val="0"/>
              </a:spcAft>
              <a:buClr>
                <a:schemeClr val="dk1"/>
              </a:buClr>
              <a:buSzPts val="1100"/>
              <a:buFont typeface="Arial"/>
              <a:buNone/>
            </a:pPr>
            <a:r>
              <a:rPr lang="en" b="1">
                <a:solidFill>
                  <a:schemeClr val="dk1"/>
                </a:solidFill>
              </a:rPr>
              <a:t>How</a:t>
            </a:r>
            <a:r>
              <a:rPr lang="en">
                <a:solidFill>
                  <a:schemeClr val="dk1"/>
                </a:solidFill>
              </a:rPr>
              <a:t> you collect the evidence determines whether it will be </a:t>
            </a:r>
            <a:r>
              <a:rPr lang="en" b="1">
                <a:solidFill>
                  <a:schemeClr val="dk1"/>
                </a:solidFill>
              </a:rPr>
              <a:t>admissible in court</a:t>
            </a:r>
            <a:r>
              <a:rPr lang="en" sz="2000">
                <a:solidFill>
                  <a:schemeClr val="dk1"/>
                </a:solidFill>
              </a:rPr>
              <a:t>. </a:t>
            </a:r>
            <a:endParaRPr sz="2000">
              <a:solidFill>
                <a:schemeClr val="dk1"/>
              </a:solidFill>
            </a:endParaRPr>
          </a:p>
          <a:p>
            <a:pPr marL="0" lvl="0" indent="0" algn="l" rtl="0">
              <a:lnSpc>
                <a:spcPct val="100000"/>
              </a:lnSpc>
              <a:spcBef>
                <a:spcPts val="1400"/>
              </a:spcBef>
              <a:spcAft>
                <a:spcPts val="1400"/>
              </a:spcAft>
              <a:buNone/>
            </a:pPr>
            <a:endParaRPr sz="2000"/>
          </a:p>
        </p:txBody>
      </p:sp>
      <p:sp>
        <p:nvSpPr>
          <p:cNvPr id="2275" name="Google Shape;227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276" name="Google Shape;2276;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7" name="Google Shape;2277;p123"/>
          <p:cNvSpPr/>
          <p:nvPr/>
        </p:nvSpPr>
        <p:spPr>
          <a:xfrm>
            <a:off x="6046726"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278" name="Google Shape;2278;p123"/>
          <p:cNvSpPr/>
          <p:nvPr/>
        </p:nvSpPr>
        <p:spPr>
          <a:xfrm>
            <a:off x="4244509"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Analysis</a:t>
            </a:r>
            <a:endParaRPr>
              <a:solidFill>
                <a:srgbClr val="666666"/>
              </a:solidFill>
              <a:latin typeface="Roboto"/>
              <a:ea typeface="Roboto"/>
              <a:cs typeface="Roboto"/>
              <a:sym typeface="Roboto"/>
            </a:endParaRPr>
          </a:p>
        </p:txBody>
      </p:sp>
      <p:sp>
        <p:nvSpPr>
          <p:cNvPr id="2279" name="Google Shape;2279;p123"/>
          <p:cNvSpPr/>
          <p:nvPr/>
        </p:nvSpPr>
        <p:spPr>
          <a:xfrm>
            <a:off x="640425" y="1121900"/>
            <a:ext cx="2045400" cy="804900"/>
          </a:xfrm>
          <a:prstGeom prst="chevron">
            <a:avLst>
              <a:gd name="adj" fmla="val 50000"/>
            </a:avLst>
          </a:prstGeom>
          <a:solidFill>
            <a:srgbClr val="99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Collection  </a:t>
            </a:r>
            <a:endParaRPr>
              <a:solidFill>
                <a:srgbClr val="FFFFFF"/>
              </a:solidFill>
              <a:latin typeface="Roboto"/>
              <a:ea typeface="Roboto"/>
              <a:cs typeface="Roboto"/>
              <a:sym typeface="Roboto"/>
            </a:endParaRPr>
          </a:p>
        </p:txBody>
      </p:sp>
      <p:sp>
        <p:nvSpPr>
          <p:cNvPr id="2280" name="Google Shape;2280;p123"/>
          <p:cNvSpPr/>
          <p:nvPr/>
        </p:nvSpPr>
        <p:spPr>
          <a:xfrm>
            <a:off x="2442266"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Preserving Evidence</a:t>
            </a:r>
            <a:endParaRPr>
              <a:solidFill>
                <a:srgbClr val="6666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073763"/>
                </a:solidFill>
              </a:rPr>
              <a:t>Preserving Evidence</a:t>
            </a:r>
            <a:endParaRPr>
              <a:solidFill>
                <a:srgbClr val="073763"/>
              </a:solidFill>
            </a:endParaRPr>
          </a:p>
        </p:txBody>
      </p:sp>
      <p:sp>
        <p:nvSpPr>
          <p:cNvPr id="2286" name="Google Shape;2286;p124"/>
          <p:cNvSpPr txBox="1">
            <a:spLocks noGrp="1"/>
          </p:cNvSpPr>
          <p:nvPr>
            <p:ph type="subTitle" idx="1"/>
          </p:nvPr>
        </p:nvSpPr>
        <p:spPr>
          <a:xfrm>
            <a:off x="0" y="2149125"/>
            <a:ext cx="9144000" cy="25452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chemeClr val="dk1"/>
                </a:solidFill>
              </a:rPr>
              <a:t>Investigators never work with the original copy of evidence. </a:t>
            </a:r>
            <a:endParaRPr>
              <a:solidFill>
                <a:schemeClr val="dk1"/>
              </a:solidFill>
            </a:endParaRPr>
          </a:p>
          <a:p>
            <a:pPr marL="0" lvl="0" indent="0" algn="l" rtl="0">
              <a:lnSpc>
                <a:spcPct val="100000"/>
              </a:lnSpc>
              <a:spcBef>
                <a:spcPts val="1400"/>
              </a:spcBef>
              <a:spcAft>
                <a:spcPts val="0"/>
              </a:spcAft>
              <a:buNone/>
            </a:pPr>
            <a:r>
              <a:rPr lang="en">
                <a:solidFill>
                  <a:schemeClr val="dk1"/>
                </a:solidFill>
              </a:rPr>
              <a:t>Instead, a </a:t>
            </a:r>
            <a:r>
              <a:rPr lang="en" b="1">
                <a:solidFill>
                  <a:schemeClr val="dk1"/>
                </a:solidFill>
              </a:rPr>
              <a:t>read-only master copy</a:t>
            </a:r>
            <a:r>
              <a:rPr lang="en">
                <a:solidFill>
                  <a:schemeClr val="dk1"/>
                </a:solidFill>
              </a:rPr>
              <a:t> is made and stored in a digital vault. Then, all the processes are worked on the copy.</a:t>
            </a:r>
            <a:endParaRPr>
              <a:solidFill>
                <a:schemeClr val="dk1"/>
              </a:solidFill>
            </a:endParaRPr>
          </a:p>
          <a:p>
            <a:pPr marL="0" lvl="0" indent="0" algn="l" rtl="0">
              <a:lnSpc>
                <a:spcPct val="100000"/>
              </a:lnSpc>
              <a:spcBef>
                <a:spcPts val="1400"/>
              </a:spcBef>
              <a:spcAft>
                <a:spcPts val="0"/>
              </a:spcAft>
              <a:buNone/>
            </a:pPr>
            <a:r>
              <a:rPr lang="en">
                <a:solidFill>
                  <a:schemeClr val="dk1"/>
                </a:solidFill>
              </a:rPr>
              <a:t>A </a:t>
            </a:r>
            <a:r>
              <a:rPr lang="en" b="1">
                <a:solidFill>
                  <a:schemeClr val="dk1"/>
                </a:solidFill>
              </a:rPr>
              <a:t>cryptographic digest</a:t>
            </a:r>
            <a:r>
              <a:rPr lang="en">
                <a:solidFill>
                  <a:schemeClr val="dk1"/>
                </a:solidFill>
              </a:rPr>
              <a:t> is made to ensure that evidence has not been altered in any way. </a:t>
            </a:r>
            <a:endParaRPr>
              <a:solidFill>
                <a:schemeClr val="dk1"/>
              </a:solidFill>
            </a:endParaRPr>
          </a:p>
          <a:p>
            <a:pPr marL="0" lvl="0" indent="0" algn="l" rtl="0">
              <a:lnSpc>
                <a:spcPct val="100000"/>
              </a:lnSpc>
              <a:spcBef>
                <a:spcPts val="1400"/>
              </a:spcBef>
              <a:spcAft>
                <a:spcPts val="1400"/>
              </a:spcAft>
              <a:buNone/>
            </a:pPr>
            <a:endParaRPr sz="2000"/>
          </a:p>
        </p:txBody>
      </p:sp>
      <p:sp>
        <p:nvSpPr>
          <p:cNvPr id="2287" name="Google Shape;2287;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88" name="Google Shape;2288;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89" name="Google Shape;2289;p124"/>
          <p:cNvSpPr/>
          <p:nvPr/>
        </p:nvSpPr>
        <p:spPr>
          <a:xfrm>
            <a:off x="6046726"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290" name="Google Shape;2290;p124"/>
          <p:cNvSpPr/>
          <p:nvPr/>
        </p:nvSpPr>
        <p:spPr>
          <a:xfrm>
            <a:off x="4244509"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Analysis</a:t>
            </a:r>
            <a:endParaRPr>
              <a:solidFill>
                <a:srgbClr val="666666"/>
              </a:solidFill>
              <a:latin typeface="Roboto"/>
              <a:ea typeface="Roboto"/>
              <a:cs typeface="Roboto"/>
              <a:sym typeface="Roboto"/>
            </a:endParaRPr>
          </a:p>
        </p:txBody>
      </p:sp>
      <p:sp>
        <p:nvSpPr>
          <p:cNvPr id="2291" name="Google Shape;2291;p124"/>
          <p:cNvSpPr/>
          <p:nvPr/>
        </p:nvSpPr>
        <p:spPr>
          <a:xfrm>
            <a:off x="640425"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292" name="Google Shape;2292;p124"/>
          <p:cNvSpPr/>
          <p:nvPr/>
        </p:nvSpPr>
        <p:spPr>
          <a:xfrm>
            <a:off x="2442266" y="1121900"/>
            <a:ext cx="2045400" cy="804900"/>
          </a:xfrm>
          <a:prstGeom prst="chevron">
            <a:avLst>
              <a:gd name="adj" fmla="val 50000"/>
            </a:avLst>
          </a:prstGeom>
          <a:solidFill>
            <a:srgbClr val="07376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Preserving Evidence</a:t>
            </a:r>
            <a:endParaRPr>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Electronic Discovery and Analysis</a:t>
            </a:r>
            <a:endParaRPr/>
          </a:p>
        </p:txBody>
      </p:sp>
      <p:sp>
        <p:nvSpPr>
          <p:cNvPr id="2298" name="Google Shape;2298;p125"/>
          <p:cNvSpPr txBox="1">
            <a:spLocks noGrp="1"/>
          </p:cNvSpPr>
          <p:nvPr>
            <p:ph type="subTitle" idx="1"/>
          </p:nvPr>
        </p:nvSpPr>
        <p:spPr>
          <a:xfrm>
            <a:off x="0" y="2149125"/>
            <a:ext cx="9144000" cy="25452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chemeClr val="dk1"/>
                </a:solidFill>
              </a:rPr>
              <a:t>Analysis is completed after data is collected. This process is also known as </a:t>
            </a:r>
            <a:r>
              <a:rPr lang="en" b="1">
                <a:solidFill>
                  <a:schemeClr val="dk1"/>
                </a:solidFill>
              </a:rPr>
              <a:t>dead analysis</a:t>
            </a:r>
            <a:r>
              <a:rPr lang="en" i="1">
                <a:solidFill>
                  <a:schemeClr val="dk1"/>
                </a:solidFill>
              </a:rPr>
              <a:t>. </a:t>
            </a:r>
            <a:endParaRPr i="1">
              <a:solidFill>
                <a:schemeClr val="dk1"/>
              </a:solidFill>
            </a:endParaRPr>
          </a:p>
          <a:p>
            <a:pPr marL="0" lvl="0" indent="0" algn="l" rtl="0">
              <a:lnSpc>
                <a:spcPct val="100000"/>
              </a:lnSpc>
              <a:spcBef>
                <a:spcPts val="1400"/>
              </a:spcBef>
              <a:spcAft>
                <a:spcPts val="0"/>
              </a:spcAft>
              <a:buNone/>
            </a:pPr>
            <a:r>
              <a:rPr lang="en">
                <a:solidFill>
                  <a:schemeClr val="dk1"/>
                </a:solidFill>
              </a:rPr>
              <a:t>Investigators document everything, including time, dates, applications used, etc.</a:t>
            </a:r>
            <a:endParaRPr>
              <a:solidFill>
                <a:schemeClr val="dk1"/>
              </a:solidFill>
            </a:endParaRPr>
          </a:p>
          <a:p>
            <a:pPr marL="0" lvl="0" indent="0" algn="l" rtl="0">
              <a:lnSpc>
                <a:spcPct val="100000"/>
              </a:lnSpc>
              <a:spcBef>
                <a:spcPts val="1400"/>
              </a:spcBef>
              <a:spcAft>
                <a:spcPts val="1400"/>
              </a:spcAft>
              <a:buNone/>
            </a:pPr>
            <a:r>
              <a:rPr lang="en">
                <a:solidFill>
                  <a:schemeClr val="dk1"/>
                </a:solidFill>
              </a:rPr>
              <a:t>If your evidence cannot be reproduced, it may be ruled as inadmissible in court. </a:t>
            </a:r>
            <a:endParaRPr>
              <a:solidFill>
                <a:schemeClr val="dk1"/>
              </a:solidFill>
            </a:endParaRPr>
          </a:p>
        </p:txBody>
      </p:sp>
      <p:sp>
        <p:nvSpPr>
          <p:cNvPr id="2299" name="Google Shape;229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300" name="Google Shape;2300;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1" name="Google Shape;2301;p125"/>
          <p:cNvSpPr/>
          <p:nvPr/>
        </p:nvSpPr>
        <p:spPr>
          <a:xfrm>
            <a:off x="6046726" y="1121900"/>
            <a:ext cx="2045400" cy="804900"/>
          </a:xfrm>
          <a:prstGeom prst="chevron">
            <a:avLst>
              <a:gd name="adj" fmla="val 50000"/>
            </a:avLst>
          </a:prstGeom>
          <a:solidFill>
            <a:srgbClr val="B7B7B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302" name="Google Shape;2302;p125"/>
          <p:cNvSpPr/>
          <p:nvPr/>
        </p:nvSpPr>
        <p:spPr>
          <a:xfrm>
            <a:off x="4244509" y="1121900"/>
            <a:ext cx="2045400" cy="804900"/>
          </a:xfrm>
          <a:prstGeom prst="chevron">
            <a:avLst>
              <a:gd name="adj" fmla="val 50000"/>
            </a:avLst>
          </a:prstGeom>
          <a:solidFill>
            <a:srgbClr val="BF9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Analysis</a:t>
            </a:r>
            <a:endParaRPr>
              <a:solidFill>
                <a:srgbClr val="FFFFFF"/>
              </a:solidFill>
              <a:latin typeface="Roboto"/>
              <a:ea typeface="Roboto"/>
              <a:cs typeface="Roboto"/>
              <a:sym typeface="Roboto"/>
            </a:endParaRPr>
          </a:p>
        </p:txBody>
      </p:sp>
      <p:sp>
        <p:nvSpPr>
          <p:cNvPr id="2303" name="Google Shape;2303;p125"/>
          <p:cNvSpPr/>
          <p:nvPr/>
        </p:nvSpPr>
        <p:spPr>
          <a:xfrm>
            <a:off x="640425"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304" name="Google Shape;2304;p125"/>
          <p:cNvSpPr/>
          <p:nvPr/>
        </p:nvSpPr>
        <p:spPr>
          <a:xfrm>
            <a:off x="2442266"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Preserving Evidence</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351C75"/>
                </a:solidFill>
              </a:rPr>
              <a:t>Presenting and Reporting</a:t>
            </a:r>
            <a:endParaRPr>
              <a:solidFill>
                <a:srgbClr val="351C75"/>
              </a:solidFill>
            </a:endParaRPr>
          </a:p>
        </p:txBody>
      </p:sp>
      <p:sp>
        <p:nvSpPr>
          <p:cNvPr id="2310" name="Google Shape;2310;p126"/>
          <p:cNvSpPr txBox="1">
            <a:spLocks noGrp="1"/>
          </p:cNvSpPr>
          <p:nvPr>
            <p:ph type="subTitle" idx="1"/>
          </p:nvPr>
        </p:nvSpPr>
        <p:spPr>
          <a:xfrm>
            <a:off x="0" y="2149125"/>
            <a:ext cx="9144000" cy="25452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chemeClr val="dk1"/>
                </a:solidFill>
              </a:rPr>
              <a:t>Investigators write an expert report that explains: </a:t>
            </a:r>
            <a:endParaRPr>
              <a:solidFill>
                <a:schemeClr val="dk1"/>
              </a:solidFill>
            </a:endParaRPr>
          </a:p>
          <a:p>
            <a:pPr marL="320040" lvl="0" indent="-180340" algn="l" rtl="0">
              <a:lnSpc>
                <a:spcPct val="100000"/>
              </a:lnSpc>
              <a:spcBef>
                <a:spcPts val="1400"/>
              </a:spcBef>
              <a:spcAft>
                <a:spcPts val="0"/>
              </a:spcAft>
              <a:buClr>
                <a:schemeClr val="dk1"/>
              </a:buClr>
              <a:buSzPts val="1400"/>
              <a:buChar char="●"/>
            </a:pPr>
            <a:r>
              <a:rPr lang="en">
                <a:solidFill>
                  <a:schemeClr val="dk1"/>
                </a:solidFill>
              </a:rPr>
              <a:t>What tests were conducted</a:t>
            </a:r>
            <a:endParaRPr>
              <a:solidFill>
                <a:schemeClr val="dk1"/>
              </a:solidFill>
            </a:endParaRPr>
          </a:p>
          <a:p>
            <a:pPr marL="320040" lvl="0" indent="-180340" algn="l" rtl="0">
              <a:lnSpc>
                <a:spcPct val="100000"/>
              </a:lnSpc>
              <a:spcBef>
                <a:spcPts val="0"/>
              </a:spcBef>
              <a:spcAft>
                <a:spcPts val="0"/>
              </a:spcAft>
              <a:buClr>
                <a:schemeClr val="dk1"/>
              </a:buClr>
              <a:buSzPts val="1400"/>
              <a:buChar char="●"/>
            </a:pPr>
            <a:r>
              <a:rPr lang="en">
                <a:solidFill>
                  <a:schemeClr val="dk1"/>
                </a:solidFill>
              </a:rPr>
              <a:t>When, how, and what was found</a:t>
            </a:r>
            <a:endParaRPr>
              <a:solidFill>
                <a:schemeClr val="dk1"/>
              </a:solidFill>
            </a:endParaRPr>
          </a:p>
          <a:p>
            <a:pPr marL="320040" lvl="0" indent="-180340" algn="l" rtl="0">
              <a:lnSpc>
                <a:spcPct val="100000"/>
              </a:lnSpc>
              <a:spcBef>
                <a:spcPts val="0"/>
              </a:spcBef>
              <a:spcAft>
                <a:spcPts val="0"/>
              </a:spcAft>
              <a:buClr>
                <a:schemeClr val="dk1"/>
              </a:buClr>
              <a:buSzPts val="1400"/>
              <a:buChar char="●"/>
            </a:pPr>
            <a:r>
              <a:rPr lang="en">
                <a:solidFill>
                  <a:schemeClr val="dk1"/>
                </a:solidFill>
              </a:rPr>
              <a:t>The conclusions of the investigation</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1400"/>
              </a:spcAft>
              <a:buNone/>
            </a:pPr>
            <a:r>
              <a:rPr lang="en">
                <a:solidFill>
                  <a:schemeClr val="dk1"/>
                </a:solidFill>
              </a:rPr>
              <a:t>Digital forensics analysts may testify as expert witnesses in a trial or deposition.  </a:t>
            </a:r>
            <a:endParaRPr>
              <a:solidFill>
                <a:schemeClr val="dk1"/>
              </a:solidFill>
            </a:endParaRPr>
          </a:p>
        </p:txBody>
      </p:sp>
      <p:sp>
        <p:nvSpPr>
          <p:cNvPr id="2311" name="Google Shape;2311;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12" name="Google Shape;2312;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3" name="Google Shape;2313;p126"/>
          <p:cNvSpPr/>
          <p:nvPr/>
        </p:nvSpPr>
        <p:spPr>
          <a:xfrm>
            <a:off x="6046726" y="1121900"/>
            <a:ext cx="2045400" cy="804900"/>
          </a:xfrm>
          <a:prstGeom prst="chevron">
            <a:avLst>
              <a:gd name="adj" fmla="val 50000"/>
            </a:avLst>
          </a:prstGeom>
          <a:solidFill>
            <a:srgbClr val="351C7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Reporting</a:t>
            </a:r>
            <a:endParaRPr>
              <a:solidFill>
                <a:srgbClr val="FFFFFF"/>
              </a:solidFill>
              <a:latin typeface="Roboto"/>
              <a:ea typeface="Roboto"/>
              <a:cs typeface="Roboto"/>
              <a:sym typeface="Roboto"/>
            </a:endParaRPr>
          </a:p>
        </p:txBody>
      </p:sp>
      <p:sp>
        <p:nvSpPr>
          <p:cNvPr id="2314" name="Google Shape;2314;p126"/>
          <p:cNvSpPr/>
          <p:nvPr/>
        </p:nvSpPr>
        <p:spPr>
          <a:xfrm>
            <a:off x="4244509"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Analysis</a:t>
            </a:r>
            <a:endParaRPr>
              <a:latin typeface="Roboto"/>
              <a:ea typeface="Roboto"/>
              <a:cs typeface="Roboto"/>
              <a:sym typeface="Roboto"/>
            </a:endParaRPr>
          </a:p>
        </p:txBody>
      </p:sp>
      <p:sp>
        <p:nvSpPr>
          <p:cNvPr id="2315" name="Google Shape;2315;p126"/>
          <p:cNvSpPr/>
          <p:nvPr/>
        </p:nvSpPr>
        <p:spPr>
          <a:xfrm>
            <a:off x="640425"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316" name="Google Shape;2316;p126"/>
          <p:cNvSpPr/>
          <p:nvPr/>
        </p:nvSpPr>
        <p:spPr>
          <a:xfrm>
            <a:off x="2442266" y="1121900"/>
            <a:ext cx="2045400" cy="804900"/>
          </a:xfrm>
          <a:prstGeom prst="chevron">
            <a:avLst>
              <a:gd name="adj" fmla="val 50000"/>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Preserving Evidence</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12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2012 National Gallery Case</a:t>
            </a:r>
            <a:endParaRPr>
              <a:latin typeface="Roboto Mono"/>
              <a:ea typeface="Roboto Mono"/>
              <a:cs typeface="Roboto Mono"/>
              <a:sym typeface="Roboto Mono"/>
            </a:endParaRPr>
          </a:p>
        </p:txBody>
      </p:sp>
      <p:sp>
        <p:nvSpPr>
          <p:cNvPr id="2322" name="Google Shape;2322;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2323" name="Google Shape;2323;p12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2324" name="Google Shape;2324;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2012 National Gallery Case</a:t>
            </a:r>
            <a:endParaRPr/>
          </a:p>
        </p:txBody>
      </p:sp>
      <p:sp>
        <p:nvSpPr>
          <p:cNvPr id="2330" name="Google Shape;2330;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Over the next two days, we’ll work on a real-life case.</a:t>
            </a:r>
            <a:endParaRPr/>
          </a:p>
        </p:txBody>
      </p:sp>
      <p:sp>
        <p:nvSpPr>
          <p:cNvPr id="2331" name="Google Shape;2331;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
        <p:nvSpPr>
          <p:cNvPr id="2332" name="Google Shape;2332;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3" name="Google Shape;2333;p128"/>
          <p:cNvSpPr txBox="1">
            <a:spLocks noGrp="1"/>
          </p:cNvSpPr>
          <p:nvPr>
            <p:ph type="body" idx="3"/>
          </p:nvPr>
        </p:nvSpPr>
        <p:spPr>
          <a:xfrm>
            <a:off x="175" y="1183050"/>
            <a:ext cx="9144000" cy="2170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The case involves an </a:t>
            </a:r>
            <a:r>
              <a:rPr lang="en" i="1"/>
              <a:t>art theft</a:t>
            </a:r>
            <a:r>
              <a:rPr lang="en"/>
              <a:t> and </a:t>
            </a:r>
            <a:r>
              <a:rPr lang="en" i="1"/>
              <a:t>defacement</a:t>
            </a:r>
            <a:r>
              <a:rPr lang="en"/>
              <a:t> at the National Gallery in Washington D.C.</a:t>
            </a:r>
            <a:endParaRPr/>
          </a:p>
          <a:p>
            <a:pPr marL="0" lvl="0" indent="0" algn="l" rtl="0">
              <a:spcBef>
                <a:spcPts val="800"/>
              </a:spcBef>
              <a:spcAft>
                <a:spcPts val="0"/>
              </a:spcAft>
              <a:buNone/>
            </a:pPr>
            <a:r>
              <a:rPr lang="en"/>
              <a:t>Law enforcement seized electronic devices from an employee  after suspicious activity was reported.</a:t>
            </a:r>
            <a:endParaRPr/>
          </a:p>
          <a:p>
            <a:pPr marL="0" lvl="0" indent="0" algn="l" rtl="0">
              <a:spcBef>
                <a:spcPts val="800"/>
              </a:spcBef>
              <a:spcAft>
                <a:spcPts val="800"/>
              </a:spcAft>
              <a:buNone/>
            </a:pPr>
            <a:r>
              <a:rPr lang="en"/>
              <a:t>The evidence was processed by the Crime Laboratory ingest team and backed up using Encase. </a:t>
            </a:r>
            <a:endParaRPr/>
          </a:p>
        </p:txBody>
      </p:sp>
      <p:pic>
        <p:nvPicPr>
          <p:cNvPr id="2334" name="Google Shape;2334;p128"/>
          <p:cNvPicPr preferRelativeResize="0"/>
          <p:nvPr/>
        </p:nvPicPr>
        <p:blipFill>
          <a:blip r:embed="rId3">
            <a:alphaModFix/>
          </a:blip>
          <a:stretch>
            <a:fillRect/>
          </a:stretch>
        </p:blipFill>
        <p:spPr>
          <a:xfrm>
            <a:off x="175" y="2272250"/>
            <a:ext cx="9144000" cy="2871200"/>
          </a:xfrm>
          <a:prstGeom prst="rect">
            <a:avLst/>
          </a:prstGeom>
          <a:noFill/>
          <a:ln>
            <a:noFill/>
          </a:ln>
          <a:effectLst>
            <a:reflection endPos="1000" fadeDir="5400012"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12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340" name="Google Shape;234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341" name="Google Shape;2341;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2" name="Google Shape;2342;p12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3000" b="1"/>
              <a:t>Activity: </a:t>
            </a:r>
            <a:r>
              <a:rPr lang="en" sz="3000">
                <a:latin typeface="Roboto Light"/>
                <a:ea typeface="Roboto Light"/>
                <a:cs typeface="Roboto Light"/>
                <a:sym typeface="Roboto Light"/>
              </a:rPr>
              <a:t>2012 Nat’l Gallery Case</a:t>
            </a:r>
            <a:endParaRPr sz="3000">
              <a:latin typeface="Roboto Light"/>
              <a:ea typeface="Roboto Light"/>
              <a:cs typeface="Roboto Light"/>
              <a:sym typeface="Roboto Light"/>
            </a:endParaRPr>
          </a:p>
          <a:p>
            <a:pPr marL="0" lvl="0" indent="0" algn="l" rtl="0">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be acting as novice investigators working for the </a:t>
            </a:r>
            <a:r>
              <a:rPr lang="en" sz="1800" i="1">
                <a:solidFill>
                  <a:schemeClr val="dk1"/>
                </a:solidFill>
                <a:latin typeface="Roboto Light"/>
                <a:ea typeface="Roboto Light"/>
                <a:cs typeface="Roboto Light"/>
                <a:sym typeface="Roboto Light"/>
              </a:rPr>
              <a:t>We-Carve-4-U</a:t>
            </a:r>
            <a:r>
              <a:rPr lang="en" sz="1800">
                <a:solidFill>
                  <a:schemeClr val="dk1"/>
                </a:solidFill>
                <a:latin typeface="Roboto Light"/>
                <a:ea typeface="Roboto Light"/>
                <a:cs typeface="Roboto Light"/>
                <a:sym typeface="Roboto Light"/>
              </a:rPr>
              <a:t> digital forensics company. Your supervisor has given you a training case to prepare for field work. The seized evidence has been processed by the ingest team at the Crime Laboratory.</a:t>
            </a:r>
            <a:endParaRPr sz="1800">
              <a:solidFill>
                <a:srgbClr val="24292E"/>
              </a:solidFill>
              <a:latin typeface="Roboto Light"/>
              <a:ea typeface="Roboto Light"/>
              <a:cs typeface="Roboto Light"/>
              <a:sym typeface="Roboto Light"/>
            </a:endParaRPr>
          </a:p>
          <a:p>
            <a:pPr marL="0" lvl="0" indent="0" algn="l" rtl="0">
              <a:lnSpc>
                <a:spcPct val="100000"/>
              </a:lnSpc>
              <a:spcBef>
                <a:spcPts val="800"/>
              </a:spcBef>
              <a:spcAft>
                <a:spcPts val="800"/>
              </a:spcAft>
              <a:buNone/>
            </a:pPr>
            <a:r>
              <a:rPr lang="en" sz="1800" b="1">
                <a:solidFill>
                  <a:srgbClr val="24292E"/>
                </a:solidFill>
              </a:rPr>
              <a:t>Instructions sent via Slack.</a:t>
            </a:r>
            <a:endParaRPr sz="1800" b="1">
              <a:solidFill>
                <a:srgbClr val="2429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348" name="Google Shape;2348;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9" name="Google Shape;2349;p130"/>
          <p:cNvSpPr txBox="1"/>
          <p:nvPr/>
        </p:nvSpPr>
        <p:spPr>
          <a:xfrm>
            <a:off x="2405850" y="3516925"/>
            <a:ext cx="4332300"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2012 National Gallery Case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2012 National Gallery Case Review</a:t>
            </a:r>
            <a:endParaRPr/>
          </a:p>
        </p:txBody>
      </p:sp>
      <p:sp>
        <p:nvSpPr>
          <p:cNvPr id="2355" name="Google Shape;235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356" name="Google Shape;2356;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7" name="Google Shape;2357;p131"/>
          <p:cNvSpPr txBox="1">
            <a:spLocks noGrp="1"/>
          </p:cNvSpPr>
          <p:nvPr>
            <p:ph type="body" idx="3"/>
          </p:nvPr>
        </p:nvSpPr>
        <p:spPr>
          <a:xfrm>
            <a:off x="175" y="814725"/>
            <a:ext cx="9144000" cy="409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What is the case?</a:t>
            </a:r>
            <a:endParaRPr sz="1800"/>
          </a:p>
          <a:p>
            <a:pPr marL="0" lvl="0" indent="0" algn="l" rtl="0">
              <a:spcBef>
                <a:spcPts val="800"/>
              </a:spcBef>
              <a:spcAft>
                <a:spcPts val="0"/>
              </a:spcAft>
              <a:buNone/>
            </a:pP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Who are the suspects?</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 </a:t>
            </a:r>
            <a:endParaRPr sz="1800"/>
          </a:p>
          <a:p>
            <a:pPr marL="0" lvl="0" indent="0" algn="l" rtl="0">
              <a:spcBef>
                <a:spcPts val="800"/>
              </a:spcBef>
              <a:spcAft>
                <a:spcPts val="0"/>
              </a:spcAft>
              <a:buNone/>
            </a:pPr>
            <a:r>
              <a:rPr lang="en" sz="1800"/>
              <a:t>What evidence was confiscated?</a:t>
            </a:r>
            <a:endParaRPr sz="1800"/>
          </a:p>
          <a:p>
            <a:pPr marL="0" lvl="0" indent="0" algn="l" rtl="0">
              <a:spcBef>
                <a:spcPts val="800"/>
              </a:spcBef>
              <a:spcAft>
                <a:spcPts val="0"/>
              </a:spcAft>
              <a:buNone/>
            </a:pPr>
            <a:endParaRPr sz="1800"/>
          </a:p>
          <a:p>
            <a:pPr marL="0" lvl="0" indent="0" algn="l" rtl="0">
              <a:spcBef>
                <a:spcPts val="800"/>
              </a:spcBef>
              <a:spcAft>
                <a:spcPts val="0"/>
              </a:spcAft>
              <a:buNone/>
            </a:pPr>
            <a:endParaRPr sz="1800"/>
          </a:p>
          <a:p>
            <a:pPr marL="0" lvl="0" indent="0" algn="l" rtl="0">
              <a:spcBef>
                <a:spcPts val="800"/>
              </a:spcBef>
              <a:spcAft>
                <a:spcPts val="800"/>
              </a:spcAft>
              <a:buNone/>
            </a:pPr>
            <a:r>
              <a:rPr lang="en" sz="1800"/>
              <a:t>What could be admissible as evidence.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05"/>
          <p:cNvSpPr txBox="1">
            <a:spLocks noGrp="1"/>
          </p:cNvSpPr>
          <p:nvPr>
            <p:ph type="title"/>
          </p:nvPr>
        </p:nvSpPr>
        <p:spPr>
          <a:xfrm>
            <a:off x="210750" y="2014875"/>
            <a:ext cx="87225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Introduction to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Digital Forensics</a:t>
            </a:r>
            <a:endParaRPr>
              <a:latin typeface="Roboto Mono"/>
              <a:ea typeface="Roboto Mono"/>
              <a:cs typeface="Roboto Mono"/>
              <a:sym typeface="Roboto Mono"/>
            </a:endParaRPr>
          </a:p>
        </p:txBody>
      </p:sp>
      <p:sp>
        <p:nvSpPr>
          <p:cNvPr id="2050" name="Google Shape;2050;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1" name="Google Shape;2051;p10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2" name="Google Shape;2052;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3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National Gallery Case Evidence</a:t>
            </a:r>
            <a:endParaRPr>
              <a:latin typeface="Roboto Mono"/>
              <a:ea typeface="Roboto Mono"/>
              <a:cs typeface="Roboto Mono"/>
              <a:sym typeface="Roboto Mono"/>
            </a:endParaRPr>
          </a:p>
        </p:txBody>
      </p:sp>
      <p:sp>
        <p:nvSpPr>
          <p:cNvPr id="2363" name="Google Shape;2363;p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
        <p:nvSpPr>
          <p:cNvPr id="2364" name="Google Shape;2364;p13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
        <p:nvSpPr>
          <p:cNvPr id="2365" name="Google Shape;2365;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Storage Media Overview</a:t>
            </a:r>
            <a:endParaRPr>
              <a:solidFill>
                <a:schemeClr val="dk1"/>
              </a:solidFill>
            </a:endParaRPr>
          </a:p>
          <a:p>
            <a:pPr marL="0" lvl="0" indent="0" algn="l" rtl="0">
              <a:spcBef>
                <a:spcPts val="0"/>
              </a:spcBef>
              <a:spcAft>
                <a:spcPts val="0"/>
              </a:spcAft>
              <a:buNone/>
            </a:pPr>
            <a:endParaRPr/>
          </a:p>
        </p:txBody>
      </p:sp>
      <p:sp>
        <p:nvSpPr>
          <p:cNvPr id="2371" name="Google Shape;2371;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various storage devices you’ll encounter hold content such as operating and file system data, applications, documents, pictures, videos, and music. </a:t>
            </a:r>
            <a:endParaRPr>
              <a:solidFill>
                <a:schemeClr val="dk1"/>
              </a:solidFill>
            </a:endParaRPr>
          </a:p>
          <a:p>
            <a:pPr marL="0" lvl="0" indent="0" algn="l" rtl="0">
              <a:spcBef>
                <a:spcPts val="0"/>
              </a:spcBef>
              <a:spcAft>
                <a:spcPts val="0"/>
              </a:spcAft>
              <a:buNone/>
            </a:pPr>
            <a:endParaRPr/>
          </a:p>
        </p:txBody>
      </p:sp>
      <p:sp>
        <p:nvSpPr>
          <p:cNvPr id="2372" name="Google Shape;237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
        <p:nvSpPr>
          <p:cNvPr id="2373" name="Google Shape;237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374" name="Google Shape;2374;p133"/>
          <p:cNvGraphicFramePr/>
          <p:nvPr/>
        </p:nvGraphicFramePr>
        <p:xfrm>
          <a:off x="472350" y="1473625"/>
          <a:ext cx="8397350" cy="3353900"/>
        </p:xfrm>
        <a:graphic>
          <a:graphicData uri="http://schemas.openxmlformats.org/drawingml/2006/table">
            <a:tbl>
              <a:tblPr>
                <a:noFill/>
                <a:tableStyleId>{15B774B0-23EE-4C4C-AA12-B85A6D18C011}</a:tableStyleId>
              </a:tblPr>
              <a:tblGrid>
                <a:gridCol w="1083100">
                  <a:extLst>
                    <a:ext uri="{9D8B030D-6E8A-4147-A177-3AD203B41FA5}">
                      <a16:colId xmlns:a16="http://schemas.microsoft.com/office/drawing/2014/main" val="20000"/>
                    </a:ext>
                  </a:extLst>
                </a:gridCol>
                <a:gridCol w="7314250">
                  <a:extLst>
                    <a:ext uri="{9D8B030D-6E8A-4147-A177-3AD203B41FA5}">
                      <a16:colId xmlns:a16="http://schemas.microsoft.com/office/drawing/2014/main" val="20001"/>
                    </a:ext>
                  </a:extLst>
                </a:gridCol>
              </a:tblGrid>
              <a:tr h="838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600" b="1">
                          <a:latin typeface="Roboto"/>
                          <a:ea typeface="Roboto"/>
                          <a:cs typeface="Roboto"/>
                          <a:sym typeface="Roboto"/>
                        </a:rPr>
                        <a:t>Optical devices </a:t>
                      </a:r>
                      <a:r>
                        <a:rPr lang="en" sz="1600">
                          <a:latin typeface="Roboto"/>
                          <a:ea typeface="Roboto"/>
                          <a:cs typeface="Roboto"/>
                          <a:sym typeface="Roboto"/>
                        </a:rPr>
                        <a:t>such as CD ROMS, DVDs, and Blu-Ray are used for mobile storage. They hold from 700 MB to 50 GB of data. </a:t>
                      </a:r>
                      <a:endParaRPr sz="1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0"/>
                  </a:ext>
                </a:extLst>
              </a:tr>
              <a:tr h="838475">
                <a:tc>
                  <a:txBody>
                    <a:bodyPr/>
                    <a:lstStyle/>
                    <a:p>
                      <a:pPr marL="0" lvl="0" indent="0" algn="l" rtl="0">
                        <a:spcBef>
                          <a:spcPts val="0"/>
                        </a:spcBef>
                        <a:spcAft>
                          <a:spcPts val="0"/>
                        </a:spcAft>
                        <a:buNone/>
                      </a:pPr>
                      <a:endParaRPr/>
                    </a:p>
                  </a:txBody>
                  <a:tcPr marL="91425" marR="91425" marT="91425" marB="91425">
                    <a:solidFill>
                      <a:srgbClr val="F3F3F3"/>
                    </a:solidFill>
                  </a:tcPr>
                </a:tc>
                <a:tc>
                  <a:txBody>
                    <a:bodyPr/>
                    <a:lstStyle/>
                    <a:p>
                      <a:pPr marL="0" lvl="0" indent="0" algn="l" rtl="0">
                        <a:spcBef>
                          <a:spcPts val="0"/>
                        </a:spcBef>
                        <a:spcAft>
                          <a:spcPts val="0"/>
                        </a:spcAft>
                        <a:buNone/>
                      </a:pPr>
                      <a:r>
                        <a:rPr lang="en" sz="1600" b="1">
                          <a:latin typeface="Roboto"/>
                          <a:ea typeface="Roboto"/>
                          <a:cs typeface="Roboto"/>
                          <a:sym typeface="Roboto"/>
                        </a:rPr>
                        <a:t>Hard Disk Drives (HDD)</a:t>
                      </a:r>
                      <a:r>
                        <a:rPr lang="en" sz="1600">
                          <a:latin typeface="Roboto"/>
                          <a:ea typeface="Roboto"/>
                          <a:cs typeface="Roboto"/>
                          <a:sym typeface="Roboto"/>
                        </a:rPr>
                        <a:t> are used in computer devices and store up to 16 terabytes of data.</a:t>
                      </a:r>
                      <a:endParaRPr sz="1600">
                        <a:latin typeface="Roboto"/>
                        <a:ea typeface="Roboto"/>
                        <a:cs typeface="Roboto"/>
                        <a:sym typeface="Roboto"/>
                      </a:endParaRPr>
                    </a:p>
                  </a:txBody>
                  <a:tcPr marL="91425" marR="91425" marT="91425" marB="91425" anchor="ctr">
                    <a:solidFill>
                      <a:srgbClr val="F3F3F3"/>
                    </a:solidFill>
                  </a:tcPr>
                </a:tc>
                <a:extLst>
                  <a:ext uri="{0D108BD9-81ED-4DB2-BD59-A6C34878D82A}">
                    <a16:rowId xmlns:a16="http://schemas.microsoft.com/office/drawing/2014/main" val="10001"/>
                  </a:ext>
                </a:extLst>
              </a:tr>
              <a:tr h="838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sz="1600" b="1">
                          <a:latin typeface="Roboto"/>
                          <a:ea typeface="Roboto"/>
                          <a:cs typeface="Roboto"/>
                          <a:sym typeface="Roboto"/>
                        </a:rPr>
                        <a:t>Solid State Drives (SSD)</a:t>
                      </a:r>
                      <a:r>
                        <a:rPr lang="en" sz="1600">
                          <a:latin typeface="Roboto"/>
                          <a:ea typeface="Roboto"/>
                          <a:cs typeface="Roboto"/>
                          <a:sym typeface="Roboto"/>
                        </a:rPr>
                        <a:t> can store up to 16 terabytes of data. </a:t>
                      </a:r>
                      <a:endParaRPr sz="1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838475">
                <a:tc>
                  <a:txBody>
                    <a:bodyPr/>
                    <a:lstStyle/>
                    <a:p>
                      <a:pPr marL="0" lvl="0" indent="0" algn="l" rtl="0">
                        <a:spcBef>
                          <a:spcPts val="0"/>
                        </a:spcBef>
                        <a:spcAft>
                          <a:spcPts val="0"/>
                        </a:spcAft>
                        <a:buNone/>
                      </a:pPr>
                      <a:endParaRPr/>
                    </a:p>
                  </a:txBody>
                  <a:tcPr marL="91425" marR="91425" marT="91425" marB="91425">
                    <a:solidFill>
                      <a:srgbClr val="F3F3F3"/>
                    </a:solidFill>
                  </a:tcPr>
                </a:tc>
                <a:tc>
                  <a:txBody>
                    <a:bodyPr/>
                    <a:lstStyle/>
                    <a:p>
                      <a:pPr marL="0" lvl="0" indent="0" algn="l" rtl="0">
                        <a:spcBef>
                          <a:spcPts val="0"/>
                        </a:spcBef>
                        <a:spcAft>
                          <a:spcPts val="0"/>
                        </a:spcAft>
                        <a:buNone/>
                      </a:pPr>
                      <a:r>
                        <a:rPr lang="en" sz="1600" b="1">
                          <a:latin typeface="Roboto"/>
                          <a:ea typeface="Roboto"/>
                          <a:cs typeface="Roboto"/>
                          <a:sym typeface="Roboto"/>
                        </a:rPr>
                        <a:t>SD cards</a:t>
                      </a:r>
                      <a:r>
                        <a:rPr lang="en" sz="1600">
                          <a:latin typeface="Roboto"/>
                          <a:ea typeface="Roboto"/>
                          <a:cs typeface="Roboto"/>
                          <a:sym typeface="Roboto"/>
                        </a:rPr>
                        <a:t> are used in smartphones like Android and store up to 521 GB of data. </a:t>
                      </a:r>
                      <a:endParaRPr sz="1600">
                        <a:latin typeface="Roboto"/>
                        <a:ea typeface="Roboto"/>
                        <a:cs typeface="Roboto"/>
                        <a:sym typeface="Roboto"/>
                      </a:endParaRPr>
                    </a:p>
                  </a:txBody>
                  <a:tcPr marL="91425" marR="91425" marT="91425" marB="91425" anchor="ctr">
                    <a:solidFill>
                      <a:srgbClr val="F3F3F3"/>
                    </a:solidFill>
                  </a:tcPr>
                </a:tc>
                <a:extLst>
                  <a:ext uri="{0D108BD9-81ED-4DB2-BD59-A6C34878D82A}">
                    <a16:rowId xmlns:a16="http://schemas.microsoft.com/office/drawing/2014/main" val="10003"/>
                  </a:ext>
                </a:extLst>
              </a:tr>
            </a:tbl>
          </a:graphicData>
        </a:graphic>
      </p:graphicFrame>
      <p:pic>
        <p:nvPicPr>
          <p:cNvPr id="2375" name="Google Shape;2375;p133"/>
          <p:cNvPicPr preferRelativeResize="0"/>
          <p:nvPr/>
        </p:nvPicPr>
        <p:blipFill>
          <a:blip r:embed="rId3">
            <a:alphaModFix/>
          </a:blip>
          <a:stretch>
            <a:fillRect/>
          </a:stretch>
        </p:blipFill>
        <p:spPr>
          <a:xfrm>
            <a:off x="694888" y="1540575"/>
            <a:ext cx="638167" cy="662025"/>
          </a:xfrm>
          <a:prstGeom prst="rect">
            <a:avLst/>
          </a:prstGeom>
          <a:noFill/>
          <a:ln>
            <a:noFill/>
          </a:ln>
        </p:spPr>
      </p:pic>
      <p:pic>
        <p:nvPicPr>
          <p:cNvPr id="2376" name="Google Shape;2376;p133"/>
          <p:cNvPicPr preferRelativeResize="0"/>
          <p:nvPr/>
        </p:nvPicPr>
        <p:blipFill>
          <a:blip r:embed="rId4">
            <a:alphaModFix/>
          </a:blip>
          <a:stretch>
            <a:fillRect/>
          </a:stretch>
        </p:blipFill>
        <p:spPr>
          <a:xfrm>
            <a:off x="756750" y="2392342"/>
            <a:ext cx="514450" cy="665667"/>
          </a:xfrm>
          <a:prstGeom prst="rect">
            <a:avLst/>
          </a:prstGeom>
          <a:noFill/>
          <a:ln>
            <a:noFill/>
          </a:ln>
        </p:spPr>
      </p:pic>
      <p:pic>
        <p:nvPicPr>
          <p:cNvPr id="2377" name="Google Shape;2377;p133"/>
          <p:cNvPicPr preferRelativeResize="0"/>
          <p:nvPr/>
        </p:nvPicPr>
        <p:blipFill>
          <a:blip r:embed="rId5">
            <a:alphaModFix/>
          </a:blip>
          <a:stretch>
            <a:fillRect/>
          </a:stretch>
        </p:blipFill>
        <p:spPr>
          <a:xfrm>
            <a:off x="784762" y="3228614"/>
            <a:ext cx="458425" cy="662020"/>
          </a:xfrm>
          <a:prstGeom prst="rect">
            <a:avLst/>
          </a:prstGeom>
          <a:noFill/>
          <a:ln>
            <a:noFill/>
          </a:ln>
        </p:spPr>
      </p:pic>
      <p:pic>
        <p:nvPicPr>
          <p:cNvPr id="2378" name="Google Shape;2378;p133"/>
          <p:cNvPicPr preferRelativeResize="0"/>
          <p:nvPr/>
        </p:nvPicPr>
        <p:blipFill>
          <a:blip r:embed="rId6">
            <a:alphaModFix/>
          </a:blip>
          <a:stretch>
            <a:fillRect/>
          </a:stretch>
        </p:blipFill>
        <p:spPr>
          <a:xfrm>
            <a:off x="756751" y="4064448"/>
            <a:ext cx="514450" cy="6783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134"/>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Hard drives are made up of an actuator, an actuator arm, a platter, and a spindle. </a:t>
            </a:r>
            <a:endParaRPr/>
          </a:p>
        </p:txBody>
      </p:sp>
      <p:sp>
        <p:nvSpPr>
          <p:cNvPr id="2384" name="Google Shape;2384;p134"/>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t>Data is read and written</a:t>
            </a:r>
            <a:r>
              <a:rPr lang="en" sz="1300">
                <a:latin typeface="Roboto Light"/>
                <a:ea typeface="Roboto Light"/>
                <a:cs typeface="Roboto Light"/>
                <a:sym typeface="Roboto Light"/>
              </a:rPr>
              <a:t> by the actuator arm and attached head moving over the spinning platter. </a:t>
            </a:r>
            <a:endParaRPr sz="13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3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sz="1300">
                <a:latin typeface="Roboto Light"/>
                <a:ea typeface="Roboto Light"/>
                <a:cs typeface="Roboto Light"/>
                <a:sym typeface="Roboto Light"/>
              </a:rPr>
              <a:t>Data is </a:t>
            </a:r>
            <a:r>
              <a:rPr lang="en" sz="1300"/>
              <a:t>stored</a:t>
            </a:r>
            <a:r>
              <a:rPr lang="en" sz="1300">
                <a:latin typeface="Roboto Light"/>
                <a:ea typeface="Roboto Light"/>
                <a:cs typeface="Roboto Light"/>
                <a:sym typeface="Roboto Light"/>
              </a:rPr>
              <a:t> in a series of concentric circles called </a:t>
            </a:r>
            <a:r>
              <a:rPr lang="en" sz="1300"/>
              <a:t>tracks</a:t>
            </a:r>
            <a:r>
              <a:rPr lang="en" sz="1300">
                <a:latin typeface="Roboto Light"/>
                <a:ea typeface="Roboto Light"/>
                <a:cs typeface="Roboto Light"/>
                <a:sym typeface="Roboto Light"/>
              </a:rPr>
              <a:t>, which are then divided into sectors. </a:t>
            </a:r>
            <a:endParaRPr sz="13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3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sz="1300">
                <a:latin typeface="Roboto Light"/>
                <a:ea typeface="Roboto Light"/>
                <a:cs typeface="Roboto Light"/>
                <a:sym typeface="Roboto Light"/>
              </a:rPr>
              <a:t>Information about free and used sectors are stored in the </a:t>
            </a:r>
            <a:r>
              <a:rPr lang="en" sz="1300"/>
              <a:t>file allocation table (FAT). </a:t>
            </a:r>
            <a:endParaRPr sz="1300"/>
          </a:p>
          <a:p>
            <a:pPr marL="0" lvl="0" indent="0" algn="l" rtl="0">
              <a:spcBef>
                <a:spcPts val="0"/>
              </a:spcBef>
              <a:spcAft>
                <a:spcPts val="0"/>
              </a:spcAft>
              <a:buNone/>
            </a:pPr>
            <a:endParaRPr sz="1200"/>
          </a:p>
        </p:txBody>
      </p:sp>
      <p:sp>
        <p:nvSpPr>
          <p:cNvPr id="2385" name="Google Shape;2385;p134"/>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Hard Drives</a:t>
            </a:r>
            <a:endParaRPr/>
          </a:p>
        </p:txBody>
      </p:sp>
      <p:sp>
        <p:nvSpPr>
          <p:cNvPr id="2386" name="Google Shape;2386;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
        <p:nvSpPr>
          <p:cNvPr id="2387" name="Google Shape;2387;p13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88" name="Google Shape;2388;p134"/>
          <p:cNvPicPr preferRelativeResize="0"/>
          <p:nvPr/>
        </p:nvPicPr>
        <p:blipFill>
          <a:blip r:embed="rId3">
            <a:alphaModFix/>
          </a:blip>
          <a:stretch>
            <a:fillRect/>
          </a:stretch>
        </p:blipFill>
        <p:spPr>
          <a:xfrm>
            <a:off x="1720513" y="1564050"/>
            <a:ext cx="3914180" cy="2680474"/>
          </a:xfrm>
          <a:prstGeom prst="rect">
            <a:avLst/>
          </a:prstGeom>
          <a:noFill/>
          <a:ln>
            <a:noFill/>
          </a:ln>
        </p:spPr>
      </p:pic>
      <p:cxnSp>
        <p:nvCxnSpPr>
          <p:cNvPr id="2389" name="Google Shape;2389;p134"/>
          <p:cNvCxnSpPr/>
          <p:nvPr/>
        </p:nvCxnSpPr>
        <p:spPr>
          <a:xfrm rot="10800000">
            <a:off x="1142435" y="2255262"/>
            <a:ext cx="1470600" cy="295800"/>
          </a:xfrm>
          <a:prstGeom prst="straightConnector1">
            <a:avLst/>
          </a:prstGeom>
          <a:noFill/>
          <a:ln w="19050" cap="flat" cmpd="sng">
            <a:solidFill>
              <a:srgbClr val="FF0000"/>
            </a:solidFill>
            <a:prstDash val="dash"/>
            <a:round/>
            <a:headEnd type="none" w="med" len="med"/>
            <a:tailEnd type="none" w="med" len="med"/>
          </a:ln>
        </p:spPr>
      </p:cxnSp>
      <p:sp>
        <p:nvSpPr>
          <p:cNvPr id="2390" name="Google Shape;2390;p134"/>
          <p:cNvSpPr txBox="1"/>
          <p:nvPr/>
        </p:nvSpPr>
        <p:spPr>
          <a:xfrm>
            <a:off x="321925" y="2035300"/>
            <a:ext cx="991500" cy="39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Actuator </a:t>
            </a:r>
            <a:endParaRPr b="1">
              <a:latin typeface="Roboto"/>
              <a:ea typeface="Roboto"/>
              <a:cs typeface="Roboto"/>
              <a:sym typeface="Roboto"/>
            </a:endParaRPr>
          </a:p>
        </p:txBody>
      </p:sp>
      <p:cxnSp>
        <p:nvCxnSpPr>
          <p:cNvPr id="2391" name="Google Shape;2391;p134"/>
          <p:cNvCxnSpPr/>
          <p:nvPr/>
        </p:nvCxnSpPr>
        <p:spPr>
          <a:xfrm>
            <a:off x="3085520" y="1908907"/>
            <a:ext cx="281700" cy="928200"/>
          </a:xfrm>
          <a:prstGeom prst="straightConnector1">
            <a:avLst/>
          </a:prstGeom>
          <a:noFill/>
          <a:ln w="19050" cap="flat" cmpd="sng">
            <a:solidFill>
              <a:srgbClr val="FF0000"/>
            </a:solidFill>
            <a:prstDash val="dash"/>
            <a:round/>
            <a:headEnd type="none" w="med" len="med"/>
            <a:tailEnd type="none" w="med" len="med"/>
          </a:ln>
        </p:spPr>
      </p:cxnSp>
      <p:sp>
        <p:nvSpPr>
          <p:cNvPr id="2392" name="Google Shape;2392;p134"/>
          <p:cNvSpPr txBox="1"/>
          <p:nvPr/>
        </p:nvSpPr>
        <p:spPr>
          <a:xfrm>
            <a:off x="2497525" y="1500038"/>
            <a:ext cx="1264200" cy="33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Actuator Arm</a:t>
            </a:r>
            <a:endParaRPr b="1">
              <a:latin typeface="Roboto"/>
              <a:ea typeface="Roboto"/>
              <a:cs typeface="Roboto"/>
              <a:sym typeface="Roboto"/>
            </a:endParaRPr>
          </a:p>
        </p:txBody>
      </p:sp>
      <p:sp>
        <p:nvSpPr>
          <p:cNvPr id="2393" name="Google Shape;2393;p134"/>
          <p:cNvSpPr txBox="1"/>
          <p:nvPr/>
        </p:nvSpPr>
        <p:spPr>
          <a:xfrm>
            <a:off x="5171241" y="1421775"/>
            <a:ext cx="858900" cy="33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Platter</a:t>
            </a:r>
            <a:endParaRPr b="1">
              <a:latin typeface="Roboto"/>
              <a:ea typeface="Roboto"/>
              <a:cs typeface="Roboto"/>
              <a:sym typeface="Roboto"/>
            </a:endParaRPr>
          </a:p>
        </p:txBody>
      </p:sp>
      <p:cxnSp>
        <p:nvCxnSpPr>
          <p:cNvPr id="2394" name="Google Shape;2394;p134"/>
          <p:cNvCxnSpPr/>
          <p:nvPr/>
        </p:nvCxnSpPr>
        <p:spPr>
          <a:xfrm rot="10800000" flipH="1">
            <a:off x="4407724" y="1766953"/>
            <a:ext cx="953700" cy="616200"/>
          </a:xfrm>
          <a:prstGeom prst="straightConnector1">
            <a:avLst/>
          </a:prstGeom>
          <a:noFill/>
          <a:ln w="19050" cap="flat" cmpd="sng">
            <a:solidFill>
              <a:srgbClr val="FF0000"/>
            </a:solidFill>
            <a:prstDash val="dash"/>
            <a:round/>
            <a:headEnd type="none" w="med" len="med"/>
            <a:tailEnd type="none" w="med" len="med"/>
          </a:ln>
        </p:spPr>
      </p:cxnSp>
      <p:cxnSp>
        <p:nvCxnSpPr>
          <p:cNvPr id="2395" name="Google Shape;2395;p134"/>
          <p:cNvCxnSpPr/>
          <p:nvPr/>
        </p:nvCxnSpPr>
        <p:spPr>
          <a:xfrm>
            <a:off x="3954200" y="2599950"/>
            <a:ext cx="2004600" cy="20700"/>
          </a:xfrm>
          <a:prstGeom prst="straightConnector1">
            <a:avLst/>
          </a:prstGeom>
          <a:noFill/>
          <a:ln w="19050" cap="flat" cmpd="sng">
            <a:solidFill>
              <a:srgbClr val="FF0000"/>
            </a:solidFill>
            <a:prstDash val="dash"/>
            <a:round/>
            <a:headEnd type="none" w="med" len="med"/>
            <a:tailEnd type="none" w="med" len="med"/>
          </a:ln>
        </p:spPr>
      </p:cxnSp>
      <p:sp>
        <p:nvSpPr>
          <p:cNvPr id="2396" name="Google Shape;2396;p134"/>
          <p:cNvSpPr txBox="1"/>
          <p:nvPr/>
        </p:nvSpPr>
        <p:spPr>
          <a:xfrm>
            <a:off x="321925" y="4079075"/>
            <a:ext cx="6340800" cy="68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a:ea typeface="Roboto"/>
                <a:cs typeface="Roboto"/>
                <a:sym typeface="Roboto"/>
              </a:rPr>
              <a:t>Implication for forensics: </a:t>
            </a:r>
            <a:r>
              <a:rPr lang="en" sz="1600">
                <a:latin typeface="Roboto Light"/>
                <a:ea typeface="Roboto Light"/>
                <a:cs typeface="Roboto Light"/>
                <a:sym typeface="Roboto Light"/>
              </a:rPr>
              <a:t>A solid knowledge of the inner workings of hard drives lets you recover data from badly damaged devices. </a:t>
            </a:r>
            <a:endParaRPr sz="1600">
              <a:latin typeface="Roboto Light"/>
              <a:ea typeface="Roboto Light"/>
              <a:cs typeface="Roboto Light"/>
              <a:sym typeface="Roboto Light"/>
            </a:endParaRPr>
          </a:p>
        </p:txBody>
      </p:sp>
      <p:pic>
        <p:nvPicPr>
          <p:cNvPr id="2397" name="Google Shape;2397;p134"/>
          <p:cNvPicPr preferRelativeResize="0"/>
          <p:nvPr/>
        </p:nvPicPr>
        <p:blipFill>
          <a:blip r:embed="rId4">
            <a:alphaModFix/>
          </a:blip>
          <a:stretch>
            <a:fillRect/>
          </a:stretch>
        </p:blipFill>
        <p:spPr>
          <a:xfrm>
            <a:off x="194925" y="3296376"/>
            <a:ext cx="858901" cy="858901"/>
          </a:xfrm>
          <a:prstGeom prst="rect">
            <a:avLst/>
          </a:prstGeom>
          <a:noFill/>
          <a:ln>
            <a:noFill/>
          </a:ln>
        </p:spPr>
      </p:pic>
      <p:sp>
        <p:nvSpPr>
          <p:cNvPr id="2398" name="Google Shape;2398;p134"/>
          <p:cNvSpPr txBox="1"/>
          <p:nvPr/>
        </p:nvSpPr>
        <p:spPr>
          <a:xfrm>
            <a:off x="5842375" y="2361475"/>
            <a:ext cx="909900" cy="39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Spindle</a:t>
            </a:r>
            <a:endParaRPr b="1">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Closer Look at Storage Media</a:t>
            </a:r>
            <a:endParaRPr>
              <a:solidFill>
                <a:schemeClr val="dk1"/>
              </a:solidFill>
            </a:endParaRPr>
          </a:p>
          <a:p>
            <a:pPr marL="0" lvl="0" indent="0" algn="l" rtl="0">
              <a:spcBef>
                <a:spcPts val="0"/>
              </a:spcBef>
              <a:spcAft>
                <a:spcPts val="0"/>
              </a:spcAft>
              <a:buNone/>
            </a:pPr>
            <a:endParaRPr/>
          </a:p>
        </p:txBody>
      </p:sp>
      <p:sp>
        <p:nvSpPr>
          <p:cNvPr id="2404" name="Google Shape;2404;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405" name="Google Shape;2405;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406" name="Google Shape;2406;p135"/>
          <p:cNvGraphicFramePr/>
          <p:nvPr/>
        </p:nvGraphicFramePr>
        <p:xfrm>
          <a:off x="354175" y="831450"/>
          <a:ext cx="8515500" cy="3758823"/>
        </p:xfrm>
        <a:graphic>
          <a:graphicData uri="http://schemas.openxmlformats.org/drawingml/2006/table">
            <a:tbl>
              <a:tblPr>
                <a:noFill/>
                <a:tableStyleId>{15B774B0-23EE-4C4C-AA12-B85A6D18C011}</a:tableStyleId>
              </a:tblPr>
              <a:tblGrid>
                <a:gridCol w="2612925">
                  <a:extLst>
                    <a:ext uri="{9D8B030D-6E8A-4147-A177-3AD203B41FA5}">
                      <a16:colId xmlns:a16="http://schemas.microsoft.com/office/drawing/2014/main" val="20000"/>
                    </a:ext>
                  </a:extLst>
                </a:gridCol>
                <a:gridCol w="2831250">
                  <a:extLst>
                    <a:ext uri="{9D8B030D-6E8A-4147-A177-3AD203B41FA5}">
                      <a16:colId xmlns:a16="http://schemas.microsoft.com/office/drawing/2014/main" val="20001"/>
                    </a:ext>
                  </a:extLst>
                </a:gridCol>
                <a:gridCol w="3071325">
                  <a:extLst>
                    <a:ext uri="{9D8B030D-6E8A-4147-A177-3AD203B41FA5}">
                      <a16:colId xmlns:a16="http://schemas.microsoft.com/office/drawing/2014/main" val="20002"/>
                    </a:ext>
                  </a:extLst>
                </a:gridCol>
              </a:tblGrid>
              <a:tr h="401100">
                <a:tc>
                  <a:txBody>
                    <a:bodyPr/>
                    <a:lstStyle/>
                    <a:p>
                      <a:pPr marL="0" lvl="0" indent="0" algn="l" rtl="0">
                        <a:spcBef>
                          <a:spcPts val="0"/>
                        </a:spcBef>
                        <a:spcAft>
                          <a:spcPts val="0"/>
                        </a:spcAft>
                        <a:buNone/>
                      </a:pPr>
                      <a:r>
                        <a:rPr lang="en" b="1">
                          <a:solidFill>
                            <a:schemeClr val="lt1"/>
                          </a:solidFill>
                        </a:rPr>
                        <a:t>Flash Storage Memory</a:t>
                      </a:r>
                      <a:endParaRPr sz="1200" b="1">
                        <a:latin typeface="Roboto"/>
                        <a:ea typeface="Roboto"/>
                        <a:cs typeface="Roboto"/>
                        <a:sym typeface="Roboto"/>
                      </a:endParaRPr>
                    </a:p>
                  </a:txBody>
                  <a:tcPr marL="91425" marR="91425" marT="91425" marB="91425" anchor="ctr">
                    <a:solidFill>
                      <a:srgbClr val="24292E"/>
                    </a:solidFill>
                  </a:tcPr>
                </a:tc>
                <a:tc>
                  <a:txBody>
                    <a:bodyPr/>
                    <a:lstStyle/>
                    <a:p>
                      <a:pPr marL="0" lvl="0" indent="0" algn="l" rtl="0">
                        <a:lnSpc>
                          <a:spcPct val="115000"/>
                        </a:lnSpc>
                        <a:spcBef>
                          <a:spcPts val="0"/>
                        </a:spcBef>
                        <a:spcAft>
                          <a:spcPts val="0"/>
                        </a:spcAft>
                        <a:buNone/>
                      </a:pPr>
                      <a:r>
                        <a:rPr lang="en" b="1">
                          <a:solidFill>
                            <a:schemeClr val="lt1"/>
                          </a:solidFill>
                          <a:latin typeface="Roboto"/>
                          <a:ea typeface="Roboto"/>
                          <a:cs typeface="Roboto"/>
                          <a:sym typeface="Roboto"/>
                        </a:rPr>
                        <a:t>Solid State Drives (SSD)</a:t>
                      </a:r>
                      <a:endParaRPr sz="1200" b="1">
                        <a:latin typeface="Roboto"/>
                        <a:ea typeface="Roboto"/>
                        <a:cs typeface="Roboto"/>
                        <a:sym typeface="Roboto"/>
                      </a:endParaRPr>
                    </a:p>
                  </a:txBody>
                  <a:tcPr marL="91425" marR="91425" marT="91425" marB="91425" anchor="ctr">
                    <a:solidFill>
                      <a:srgbClr val="990000"/>
                    </a:solidFill>
                  </a:tcPr>
                </a:tc>
                <a:tc>
                  <a:txBody>
                    <a:bodyPr/>
                    <a:lstStyle/>
                    <a:p>
                      <a:pPr marL="0" lvl="0" indent="0" algn="l" rtl="0">
                        <a:lnSpc>
                          <a:spcPct val="115000"/>
                        </a:lnSpc>
                        <a:spcBef>
                          <a:spcPts val="0"/>
                        </a:spcBef>
                        <a:spcAft>
                          <a:spcPts val="0"/>
                        </a:spcAft>
                        <a:buNone/>
                      </a:pPr>
                      <a:r>
                        <a:rPr lang="en" b="1">
                          <a:solidFill>
                            <a:schemeClr val="lt1"/>
                          </a:solidFill>
                          <a:latin typeface="Roboto"/>
                          <a:ea typeface="Roboto"/>
                          <a:cs typeface="Roboto"/>
                          <a:sym typeface="Roboto"/>
                        </a:rPr>
                        <a:t>SD / MicroSD Cards</a:t>
                      </a:r>
                      <a:endParaRPr sz="1200" b="1">
                        <a:latin typeface="Roboto"/>
                        <a:ea typeface="Roboto"/>
                        <a:cs typeface="Roboto"/>
                        <a:sym typeface="Roboto"/>
                      </a:endParaRPr>
                    </a:p>
                  </a:txBody>
                  <a:tcPr marL="91425" marR="91425" marT="91425" marB="91425" anchor="ctr">
                    <a:solidFill>
                      <a:srgbClr val="351C75"/>
                    </a:solidFill>
                  </a:tcPr>
                </a:tc>
                <a:extLst>
                  <a:ext uri="{0D108BD9-81ED-4DB2-BD59-A6C34878D82A}">
                    <a16:rowId xmlns:a16="http://schemas.microsoft.com/office/drawing/2014/main" val="10000"/>
                  </a:ext>
                </a:extLst>
              </a:tr>
              <a:tr h="3347500">
                <a:tc>
                  <a:txBody>
                    <a:bodyPr/>
                    <a:lstStyle/>
                    <a:p>
                      <a:pPr marL="0" lvl="0" indent="0" algn="l" rtl="0">
                        <a:spcBef>
                          <a:spcPts val="0"/>
                        </a:spcBef>
                        <a:spcAft>
                          <a:spcPts val="0"/>
                        </a:spcAft>
                        <a:buNone/>
                      </a:pPr>
                      <a:r>
                        <a:rPr lang="en" sz="1300">
                          <a:latin typeface="Roboto"/>
                          <a:ea typeface="Roboto"/>
                          <a:cs typeface="Roboto"/>
                          <a:sym typeface="Roboto"/>
                        </a:rPr>
                        <a:t>Hard drives are limited by the speed at which they send and receive information. </a:t>
                      </a:r>
                      <a:endParaRPr sz="1300">
                        <a:latin typeface="Roboto"/>
                        <a:ea typeface="Roboto"/>
                        <a:cs typeface="Roboto"/>
                        <a:sym typeface="Roboto"/>
                      </a:endParaRPr>
                    </a:p>
                    <a:p>
                      <a:pPr marL="0" lvl="0" indent="0" algn="l" rtl="0">
                        <a:spcBef>
                          <a:spcPts val="1000"/>
                        </a:spcBef>
                        <a:spcAft>
                          <a:spcPts val="0"/>
                        </a:spcAft>
                        <a:buNone/>
                      </a:pPr>
                      <a:r>
                        <a:rPr lang="en" sz="1300">
                          <a:latin typeface="Roboto"/>
                          <a:ea typeface="Roboto"/>
                          <a:cs typeface="Roboto"/>
                          <a:sym typeface="Roboto"/>
                        </a:rPr>
                        <a:t>Flash storage devices use flash memory to quickly access data.</a:t>
                      </a:r>
                      <a:endParaRPr sz="1300">
                        <a:latin typeface="Roboto"/>
                        <a:ea typeface="Roboto"/>
                        <a:cs typeface="Roboto"/>
                        <a:sym typeface="Roboto"/>
                      </a:endParaRPr>
                    </a:p>
                    <a:p>
                      <a:pPr marL="0" lvl="0" indent="0" algn="l" rtl="0">
                        <a:spcBef>
                          <a:spcPts val="1000"/>
                        </a:spcBef>
                        <a:spcAft>
                          <a:spcPts val="0"/>
                        </a:spcAft>
                        <a:buNone/>
                      </a:pPr>
                      <a:r>
                        <a:rPr lang="en" sz="1300">
                          <a:latin typeface="Roboto"/>
                          <a:ea typeface="Roboto"/>
                          <a:cs typeface="Roboto"/>
                          <a:sym typeface="Roboto"/>
                        </a:rPr>
                        <a:t>Holds data without external  power source .</a:t>
                      </a:r>
                      <a:endParaRPr sz="1300">
                        <a:latin typeface="Roboto"/>
                        <a:ea typeface="Roboto"/>
                        <a:cs typeface="Roboto"/>
                        <a:sym typeface="Roboto"/>
                      </a:endParaRPr>
                    </a:p>
                    <a:p>
                      <a:pPr marL="0" lvl="0" indent="0" algn="l" rtl="0">
                        <a:spcBef>
                          <a:spcPts val="1000"/>
                        </a:spcBef>
                        <a:spcAft>
                          <a:spcPts val="0"/>
                        </a:spcAft>
                        <a:buNone/>
                      </a:pPr>
                      <a:r>
                        <a:rPr lang="en" sz="1300">
                          <a:latin typeface="Roboto"/>
                          <a:ea typeface="Roboto"/>
                          <a:cs typeface="Roboto"/>
                          <a:sym typeface="Roboto"/>
                        </a:rPr>
                        <a:t>Non-volatile storage found in USB drives, mobile phones, cameras, and tablets.  </a:t>
                      </a:r>
                      <a:endParaRPr sz="1300">
                        <a:latin typeface="Roboto"/>
                        <a:ea typeface="Roboto"/>
                        <a:cs typeface="Roboto"/>
                        <a:sym typeface="Roboto"/>
                      </a:endParaRPr>
                    </a:p>
                    <a:p>
                      <a:pPr marL="0" lvl="0" indent="0" algn="l" rtl="0">
                        <a:spcBef>
                          <a:spcPts val="1000"/>
                        </a:spcBef>
                        <a:spcAft>
                          <a:spcPts val="1000"/>
                        </a:spcAft>
                        <a:buNone/>
                      </a:pPr>
                      <a:endParaRPr sz="13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300">
                          <a:latin typeface="Roboto"/>
                          <a:ea typeface="Roboto"/>
                          <a:cs typeface="Roboto"/>
                          <a:sym typeface="Roboto"/>
                        </a:rPr>
                        <a:t>Use flash memory chips.</a:t>
                      </a:r>
                      <a:endParaRPr sz="1300">
                        <a:latin typeface="Roboto"/>
                        <a:ea typeface="Roboto"/>
                        <a:cs typeface="Roboto"/>
                        <a:sym typeface="Roboto"/>
                      </a:endParaRPr>
                    </a:p>
                    <a:p>
                      <a:pPr marL="0" lvl="0" indent="0" algn="l" rtl="0">
                        <a:spcBef>
                          <a:spcPts val="1000"/>
                        </a:spcBef>
                        <a:spcAft>
                          <a:spcPts val="0"/>
                        </a:spcAft>
                        <a:buNone/>
                      </a:pPr>
                      <a:r>
                        <a:rPr lang="en" sz="1300">
                          <a:latin typeface="Roboto"/>
                          <a:ea typeface="Roboto"/>
                          <a:cs typeface="Roboto"/>
                          <a:sym typeface="Roboto"/>
                        </a:rPr>
                        <a:t>Not a mechanical device.</a:t>
                      </a:r>
                      <a:endParaRPr sz="1300">
                        <a:latin typeface="Roboto"/>
                        <a:ea typeface="Roboto"/>
                        <a:cs typeface="Roboto"/>
                        <a:sym typeface="Roboto"/>
                      </a:endParaRPr>
                    </a:p>
                    <a:p>
                      <a:pPr marL="0" lvl="0" indent="0" algn="l" rtl="0">
                        <a:spcBef>
                          <a:spcPts val="1000"/>
                        </a:spcBef>
                        <a:spcAft>
                          <a:spcPts val="0"/>
                        </a:spcAft>
                        <a:buNone/>
                      </a:pPr>
                      <a:r>
                        <a:rPr lang="en" sz="1300" b="1">
                          <a:latin typeface="Roboto"/>
                          <a:ea typeface="Roboto"/>
                          <a:cs typeface="Roboto"/>
                          <a:sym typeface="Roboto"/>
                        </a:rPr>
                        <a:t>Forensic Implication: </a:t>
                      </a:r>
                      <a:endParaRPr sz="1300" b="1">
                        <a:latin typeface="Roboto"/>
                        <a:ea typeface="Roboto"/>
                        <a:cs typeface="Roboto"/>
                        <a:sym typeface="Roboto"/>
                      </a:endParaRPr>
                    </a:p>
                    <a:p>
                      <a:pPr marL="0" lvl="0" indent="0" algn="l" rtl="0">
                        <a:spcBef>
                          <a:spcPts val="1000"/>
                        </a:spcBef>
                        <a:spcAft>
                          <a:spcPts val="0"/>
                        </a:spcAft>
                        <a:buNone/>
                      </a:pPr>
                      <a:r>
                        <a:rPr lang="en" sz="1300">
                          <a:latin typeface="Roboto"/>
                          <a:ea typeface="Roboto"/>
                          <a:cs typeface="Roboto"/>
                          <a:sym typeface="Roboto"/>
                        </a:rPr>
                        <a:t>SSD data can be lost or wiped out within seconds, so be careful when using forensic tools to image and recover data.  </a:t>
                      </a:r>
                      <a:endParaRPr sz="1300">
                        <a:latin typeface="Roboto"/>
                        <a:ea typeface="Roboto"/>
                        <a:cs typeface="Roboto"/>
                        <a:sym typeface="Roboto"/>
                      </a:endParaRPr>
                    </a:p>
                    <a:p>
                      <a:pPr marL="0" lvl="0" indent="0" algn="l" rtl="0">
                        <a:spcBef>
                          <a:spcPts val="1000"/>
                        </a:spcBef>
                        <a:spcAft>
                          <a:spcPts val="1000"/>
                        </a:spcAft>
                        <a:buNone/>
                      </a:pPr>
                      <a:endParaRPr sz="1300">
                        <a:latin typeface="Roboto"/>
                        <a:ea typeface="Roboto"/>
                        <a:cs typeface="Roboto"/>
                        <a:sym typeface="Roboto"/>
                      </a:endParaRPr>
                    </a:p>
                  </a:txBody>
                  <a:tcPr marL="91425" marR="91425" marT="91425" marB="91425">
                    <a:solidFill>
                      <a:srgbClr val="F3F3F3"/>
                    </a:solidFill>
                  </a:tcPr>
                </a:tc>
                <a:tc>
                  <a:txBody>
                    <a:bodyPr/>
                    <a:lstStyle/>
                    <a:p>
                      <a:pPr marL="0" lvl="0" indent="0" algn="l" rtl="0">
                        <a:lnSpc>
                          <a:spcPct val="100000"/>
                        </a:lnSpc>
                        <a:spcBef>
                          <a:spcPts val="0"/>
                        </a:spcBef>
                        <a:spcAft>
                          <a:spcPts val="0"/>
                        </a:spcAft>
                        <a:buNone/>
                      </a:pPr>
                      <a:r>
                        <a:rPr lang="en" sz="1300">
                          <a:latin typeface="Roboto"/>
                          <a:ea typeface="Roboto"/>
                          <a:cs typeface="Roboto"/>
                          <a:sym typeface="Roboto"/>
                        </a:rPr>
                        <a:t>SD cards store data in a flash memory chip similar to solid state devices. </a:t>
                      </a:r>
                      <a:endParaRPr sz="1300">
                        <a:latin typeface="Roboto"/>
                        <a:ea typeface="Roboto"/>
                        <a:cs typeface="Roboto"/>
                        <a:sym typeface="Roboto"/>
                      </a:endParaRPr>
                    </a:p>
                    <a:p>
                      <a:pPr marL="0" lvl="0" indent="0" algn="l" rtl="0">
                        <a:lnSpc>
                          <a:spcPct val="100000"/>
                        </a:lnSpc>
                        <a:spcBef>
                          <a:spcPts val="1000"/>
                        </a:spcBef>
                        <a:spcAft>
                          <a:spcPts val="0"/>
                        </a:spcAft>
                        <a:buNone/>
                      </a:pPr>
                      <a:r>
                        <a:rPr lang="en" sz="1300">
                          <a:latin typeface="Roboto"/>
                          <a:ea typeface="Roboto"/>
                          <a:cs typeface="Roboto"/>
                          <a:sym typeface="Roboto"/>
                        </a:rPr>
                        <a:t>Used in cell phones and smartphones. </a:t>
                      </a:r>
                      <a:endParaRPr sz="1300">
                        <a:latin typeface="Roboto"/>
                        <a:ea typeface="Roboto"/>
                        <a:cs typeface="Roboto"/>
                        <a:sym typeface="Roboto"/>
                      </a:endParaRPr>
                    </a:p>
                    <a:p>
                      <a:pPr marL="0" lvl="0" indent="0" algn="l" rtl="0">
                        <a:lnSpc>
                          <a:spcPct val="100000"/>
                        </a:lnSpc>
                        <a:spcBef>
                          <a:spcPts val="1000"/>
                        </a:spcBef>
                        <a:spcAft>
                          <a:spcPts val="0"/>
                        </a:spcAft>
                        <a:buNone/>
                      </a:pPr>
                      <a:r>
                        <a:rPr lang="en" sz="1300" b="1">
                          <a:latin typeface="Roboto"/>
                          <a:ea typeface="Roboto"/>
                          <a:cs typeface="Roboto"/>
                          <a:sym typeface="Roboto"/>
                        </a:rPr>
                        <a:t>Forensic Implication:</a:t>
                      </a:r>
                      <a:endParaRPr sz="1300" b="1">
                        <a:latin typeface="Roboto"/>
                        <a:ea typeface="Roboto"/>
                        <a:cs typeface="Roboto"/>
                        <a:sym typeface="Roboto"/>
                      </a:endParaRPr>
                    </a:p>
                    <a:p>
                      <a:pPr marL="0" lvl="0" indent="0" algn="l" rtl="0">
                        <a:lnSpc>
                          <a:spcPct val="100000"/>
                        </a:lnSpc>
                        <a:spcBef>
                          <a:spcPts val="1000"/>
                        </a:spcBef>
                        <a:spcAft>
                          <a:spcPts val="0"/>
                        </a:spcAft>
                        <a:buNone/>
                      </a:pPr>
                      <a:r>
                        <a:rPr lang="en" sz="1300">
                          <a:latin typeface="Roboto"/>
                          <a:ea typeface="Roboto"/>
                          <a:cs typeface="Roboto"/>
                          <a:sym typeface="Roboto"/>
                        </a:rPr>
                        <a:t>It is possible to retrieve SD card data even if it has been deleted or the disk has been formatted. </a:t>
                      </a:r>
                      <a:endParaRPr sz="1300">
                        <a:latin typeface="Roboto"/>
                        <a:ea typeface="Roboto"/>
                        <a:cs typeface="Roboto"/>
                        <a:sym typeface="Roboto"/>
                      </a:endParaRPr>
                    </a:p>
                    <a:p>
                      <a:pPr marL="0" lvl="0" indent="0" algn="l" rtl="0">
                        <a:lnSpc>
                          <a:spcPct val="100000"/>
                        </a:lnSpc>
                        <a:spcBef>
                          <a:spcPts val="1000"/>
                        </a:spcBef>
                        <a:spcAft>
                          <a:spcPts val="0"/>
                        </a:spcAft>
                        <a:buNone/>
                      </a:pPr>
                      <a:r>
                        <a:rPr lang="en" sz="1300">
                          <a:latin typeface="Roboto"/>
                          <a:ea typeface="Roboto"/>
                          <a:cs typeface="Roboto"/>
                          <a:sym typeface="Roboto"/>
                        </a:rPr>
                        <a:t>Rather than being </a:t>
                      </a:r>
                      <a:br>
                        <a:rPr lang="en" sz="1300">
                          <a:latin typeface="Roboto"/>
                          <a:ea typeface="Roboto"/>
                          <a:cs typeface="Roboto"/>
                          <a:sym typeface="Roboto"/>
                        </a:rPr>
                      </a:br>
                      <a:r>
                        <a:rPr lang="en" sz="1300">
                          <a:latin typeface="Roboto"/>
                          <a:ea typeface="Roboto"/>
                          <a:cs typeface="Roboto"/>
                          <a:sym typeface="Roboto"/>
                        </a:rPr>
                        <a:t>erased, data is set </a:t>
                      </a:r>
                      <a:br>
                        <a:rPr lang="en" sz="1300">
                          <a:latin typeface="Roboto"/>
                          <a:ea typeface="Roboto"/>
                          <a:cs typeface="Roboto"/>
                          <a:sym typeface="Roboto"/>
                        </a:rPr>
                      </a:br>
                      <a:r>
                        <a:rPr lang="en" sz="1300">
                          <a:latin typeface="Roboto"/>
                          <a:ea typeface="Roboto"/>
                          <a:cs typeface="Roboto"/>
                          <a:sym typeface="Roboto"/>
                        </a:rPr>
                        <a:t>aside for reuse. </a:t>
                      </a:r>
                      <a:endParaRPr sz="1300">
                        <a:latin typeface="Roboto"/>
                        <a:ea typeface="Roboto"/>
                        <a:cs typeface="Roboto"/>
                        <a:sym typeface="Roboto"/>
                      </a:endParaRPr>
                    </a:p>
                    <a:p>
                      <a:pPr marL="0" lvl="0" indent="0" algn="l" rtl="0">
                        <a:lnSpc>
                          <a:spcPct val="100000"/>
                        </a:lnSpc>
                        <a:spcBef>
                          <a:spcPts val="1000"/>
                        </a:spcBef>
                        <a:spcAft>
                          <a:spcPts val="1000"/>
                        </a:spcAft>
                        <a:buNone/>
                      </a:pPr>
                      <a:endParaRPr sz="13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bl>
          </a:graphicData>
        </a:graphic>
      </p:graphicFrame>
      <p:pic>
        <p:nvPicPr>
          <p:cNvPr id="2407" name="Google Shape;2407;p135"/>
          <p:cNvPicPr preferRelativeResize="0"/>
          <p:nvPr/>
        </p:nvPicPr>
        <p:blipFill>
          <a:blip r:embed="rId3">
            <a:alphaModFix/>
          </a:blip>
          <a:stretch>
            <a:fillRect/>
          </a:stretch>
        </p:blipFill>
        <p:spPr>
          <a:xfrm>
            <a:off x="4709425" y="3372526"/>
            <a:ext cx="934876" cy="1365126"/>
          </a:xfrm>
          <a:prstGeom prst="rect">
            <a:avLst/>
          </a:prstGeom>
          <a:noFill/>
          <a:ln>
            <a:noFill/>
          </a:ln>
        </p:spPr>
      </p:pic>
      <p:pic>
        <p:nvPicPr>
          <p:cNvPr id="2408" name="Google Shape;2408;p135"/>
          <p:cNvPicPr preferRelativeResize="0"/>
          <p:nvPr/>
        </p:nvPicPr>
        <p:blipFill>
          <a:blip r:embed="rId4">
            <a:alphaModFix/>
          </a:blip>
          <a:stretch>
            <a:fillRect/>
          </a:stretch>
        </p:blipFill>
        <p:spPr>
          <a:xfrm>
            <a:off x="7559175" y="3320462"/>
            <a:ext cx="1101950" cy="1469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Systems</a:t>
            </a:r>
            <a:endParaRPr/>
          </a:p>
        </p:txBody>
      </p:sp>
      <p:sp>
        <p:nvSpPr>
          <p:cNvPr id="2414" name="Google Shape;2414;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During an investigation, you might encounter these file systems: </a:t>
            </a:r>
            <a:endParaRPr/>
          </a:p>
        </p:txBody>
      </p:sp>
      <p:sp>
        <p:nvSpPr>
          <p:cNvPr id="2415" name="Google Shape;2415;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
        <p:nvSpPr>
          <p:cNvPr id="2416" name="Google Shape;2416;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7" name="Google Shape;2417;p136"/>
          <p:cNvSpPr txBox="1">
            <a:spLocks noGrp="1"/>
          </p:cNvSpPr>
          <p:nvPr>
            <p:ph type="subTitle" idx="3"/>
          </p:nvPr>
        </p:nvSpPr>
        <p:spPr>
          <a:xfrm>
            <a:off x="12300" y="140935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New Technology File System (NTFS)</a:t>
            </a:r>
            <a:r>
              <a:rPr lang="en">
                <a:solidFill>
                  <a:schemeClr val="dk1"/>
                </a:solidFill>
              </a:rPr>
              <a:t>, supported by Windows 10, 8, 7, Vista, XP, and NT</a:t>
            </a:r>
            <a:endParaRPr/>
          </a:p>
        </p:txBody>
      </p:sp>
      <p:sp>
        <p:nvSpPr>
          <p:cNvPr id="2418" name="Google Shape;2418;p136"/>
          <p:cNvSpPr txBox="1">
            <a:spLocks noGrp="1"/>
          </p:cNvSpPr>
          <p:nvPr>
            <p:ph type="subTitle" idx="4"/>
          </p:nvPr>
        </p:nvSpPr>
        <p:spPr>
          <a:xfrm>
            <a:off x="-12300" y="226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File Allocation System (FAT)</a:t>
            </a:r>
            <a:r>
              <a:rPr lang="en">
                <a:solidFill>
                  <a:schemeClr val="dk1"/>
                </a:solidFill>
              </a:rPr>
              <a:t>, supported by older and newer versions of Windows</a:t>
            </a:r>
            <a:endParaRPr/>
          </a:p>
        </p:txBody>
      </p:sp>
      <p:sp>
        <p:nvSpPr>
          <p:cNvPr id="2419" name="Google Shape;2419;p13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Hierarchical File System (HFS)</a:t>
            </a:r>
            <a:r>
              <a:rPr lang="en">
                <a:solidFill>
                  <a:schemeClr val="dk1"/>
                </a:solidFill>
              </a:rPr>
              <a:t>, used by the Mac OS system</a:t>
            </a:r>
            <a:endParaRPr/>
          </a:p>
        </p:txBody>
      </p:sp>
      <p:sp>
        <p:nvSpPr>
          <p:cNvPr id="2420" name="Google Shape;2420;p136"/>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Fourth Extended File System (Ext4)</a:t>
            </a:r>
            <a:r>
              <a:rPr lang="en">
                <a:solidFill>
                  <a:schemeClr val="dk1"/>
                </a:solidFill>
              </a:rPr>
              <a:t>, used in RedHat, Kali, and Ubuntu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Evidence Was Obtained: Disk Forensic Image</a:t>
            </a:r>
            <a:endParaRPr/>
          </a:p>
        </p:txBody>
      </p:sp>
      <p:sp>
        <p:nvSpPr>
          <p:cNvPr id="2426" name="Google Shape;2426;p137"/>
          <p:cNvSpPr txBox="1">
            <a:spLocks noGrp="1"/>
          </p:cNvSpPr>
          <p:nvPr>
            <p:ph type="subTitle" idx="1"/>
          </p:nvPr>
        </p:nvSpPr>
        <p:spPr>
          <a:xfrm>
            <a:off x="0" y="565025"/>
            <a:ext cx="9144000" cy="114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In the Gallery Case, evidence was gathered from an iPhone and saved in the Encase Eyewitness Format (*.E01) as a </a:t>
            </a:r>
            <a:r>
              <a:rPr lang="en" sz="1600" b="1"/>
              <a:t>disk forensic image</a:t>
            </a:r>
            <a:r>
              <a:rPr lang="en" sz="1600"/>
              <a:t> (a copy image of data that is analyzed).</a:t>
            </a:r>
            <a:endParaRPr sz="1600"/>
          </a:p>
          <a:p>
            <a:pPr marL="0" lvl="0" indent="0" algn="l" rtl="0">
              <a:spcBef>
                <a:spcPts val="0"/>
              </a:spcBef>
              <a:spcAft>
                <a:spcPts val="0"/>
              </a:spcAft>
              <a:buNone/>
            </a:pPr>
            <a:endParaRPr sz="800">
              <a:latin typeface="Roboto Light"/>
              <a:ea typeface="Roboto Light"/>
              <a:cs typeface="Roboto Light"/>
              <a:sym typeface="Roboto Light"/>
            </a:endParaRPr>
          </a:p>
          <a:p>
            <a:pPr marL="0" lvl="0" indent="0" algn="l" rtl="0">
              <a:spcBef>
                <a:spcPts val="0"/>
              </a:spcBef>
              <a:spcAft>
                <a:spcPts val="0"/>
              </a:spcAft>
              <a:buNone/>
            </a:pPr>
            <a:r>
              <a:rPr lang="en" sz="1600">
                <a:latin typeface="Roboto Light"/>
                <a:ea typeface="Roboto Light"/>
                <a:cs typeface="Roboto Light"/>
                <a:sym typeface="Roboto Light"/>
              </a:rPr>
              <a:t>Acquiring data from an image involves a bit-level-copy of the entire physical data source.</a:t>
            </a:r>
            <a:endParaRPr sz="1600">
              <a:latin typeface="Roboto Light"/>
              <a:ea typeface="Roboto Light"/>
              <a:cs typeface="Roboto Light"/>
              <a:sym typeface="Roboto Light"/>
            </a:endParaRPr>
          </a:p>
        </p:txBody>
      </p:sp>
      <p:sp>
        <p:nvSpPr>
          <p:cNvPr id="2427" name="Google Shape;2427;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
        <p:nvSpPr>
          <p:cNvPr id="2428" name="Google Shape;2428;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9" name="Google Shape;2429;p137"/>
          <p:cNvSpPr/>
          <p:nvPr/>
        </p:nvSpPr>
        <p:spPr>
          <a:xfrm>
            <a:off x="519900" y="212156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30" name="Google Shape;2430;p137"/>
          <p:cNvSpPr/>
          <p:nvPr/>
        </p:nvSpPr>
        <p:spPr>
          <a:xfrm>
            <a:off x="1011492"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431" name="Google Shape;2431;p137"/>
          <p:cNvSpPr/>
          <p:nvPr/>
        </p:nvSpPr>
        <p:spPr>
          <a:xfrm>
            <a:off x="1503107" y="212156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432" name="Google Shape;2432;p137"/>
          <p:cNvSpPr/>
          <p:nvPr/>
        </p:nvSpPr>
        <p:spPr>
          <a:xfrm>
            <a:off x="1994723"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433" name="Google Shape;2433;p137"/>
          <p:cNvSpPr/>
          <p:nvPr/>
        </p:nvSpPr>
        <p:spPr>
          <a:xfrm>
            <a:off x="2486339"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434" name="Google Shape;2434;p137"/>
          <p:cNvSpPr/>
          <p:nvPr/>
        </p:nvSpPr>
        <p:spPr>
          <a:xfrm>
            <a:off x="2977930"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435" name="Google Shape;2435;p137"/>
          <p:cNvSpPr/>
          <p:nvPr/>
        </p:nvSpPr>
        <p:spPr>
          <a:xfrm>
            <a:off x="3469546"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436" name="Google Shape;2436;p137"/>
          <p:cNvSpPr/>
          <p:nvPr/>
        </p:nvSpPr>
        <p:spPr>
          <a:xfrm>
            <a:off x="3961162"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437" name="Google Shape;2437;p137"/>
          <p:cNvSpPr/>
          <p:nvPr/>
        </p:nvSpPr>
        <p:spPr>
          <a:xfrm>
            <a:off x="4452777" y="2146466"/>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438" name="Google Shape;2438;p137"/>
          <p:cNvSpPr/>
          <p:nvPr/>
        </p:nvSpPr>
        <p:spPr>
          <a:xfrm>
            <a:off x="4944369" y="2163069"/>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439" name="Google Shape;2439;p137"/>
          <p:cNvSpPr/>
          <p:nvPr/>
        </p:nvSpPr>
        <p:spPr>
          <a:xfrm>
            <a:off x="5435985" y="2146466"/>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37"/>
          <p:cNvSpPr/>
          <p:nvPr/>
        </p:nvSpPr>
        <p:spPr>
          <a:xfrm>
            <a:off x="5927600" y="2163069"/>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441" name="Google Shape;2441;p137"/>
          <p:cNvSpPr/>
          <p:nvPr/>
        </p:nvSpPr>
        <p:spPr>
          <a:xfrm>
            <a:off x="6961471"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442" name="Google Shape;2442;p137"/>
          <p:cNvSpPr/>
          <p:nvPr/>
        </p:nvSpPr>
        <p:spPr>
          <a:xfrm>
            <a:off x="7453086" y="2138165"/>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7944702"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520050" y="4125925"/>
            <a:ext cx="2841600" cy="7161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New File</a:t>
            </a:r>
            <a:endParaRPr>
              <a:latin typeface="Roboto"/>
              <a:ea typeface="Roboto"/>
              <a:cs typeface="Roboto"/>
              <a:sym typeface="Roboto"/>
            </a:endParaRPr>
          </a:p>
        </p:txBody>
      </p:sp>
      <p:sp>
        <p:nvSpPr>
          <p:cNvPr id="2445" name="Google Shape;2445;p137"/>
          <p:cNvSpPr/>
          <p:nvPr/>
        </p:nvSpPr>
        <p:spPr>
          <a:xfrm>
            <a:off x="3442251" y="4100225"/>
            <a:ext cx="438300" cy="7161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a:t>
            </a:r>
            <a:endParaRPr/>
          </a:p>
        </p:txBody>
      </p:sp>
      <p:sp>
        <p:nvSpPr>
          <p:cNvPr id="2446" name="Google Shape;2446;p137"/>
          <p:cNvSpPr/>
          <p:nvPr/>
        </p:nvSpPr>
        <p:spPr>
          <a:xfrm>
            <a:off x="3906550" y="4091925"/>
            <a:ext cx="4383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H</a:t>
            </a:r>
            <a:endParaRPr>
              <a:solidFill>
                <a:srgbClr val="FFFFFF"/>
              </a:solidFill>
            </a:endParaRPr>
          </a:p>
        </p:txBody>
      </p:sp>
      <p:sp>
        <p:nvSpPr>
          <p:cNvPr id="2447" name="Google Shape;2447;p137"/>
          <p:cNvSpPr/>
          <p:nvPr/>
        </p:nvSpPr>
        <p:spPr>
          <a:xfrm>
            <a:off x="4452777" y="4083629"/>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7"/>
          <p:cNvSpPr/>
          <p:nvPr/>
        </p:nvSpPr>
        <p:spPr>
          <a:xfrm>
            <a:off x="4944369" y="4100232"/>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7"/>
          <p:cNvSpPr/>
          <p:nvPr/>
        </p:nvSpPr>
        <p:spPr>
          <a:xfrm>
            <a:off x="5435985" y="4083629"/>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5927600" y="4100232"/>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6469879" y="407532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6961471" y="409193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7"/>
          <p:cNvSpPr/>
          <p:nvPr/>
        </p:nvSpPr>
        <p:spPr>
          <a:xfrm>
            <a:off x="7453086" y="4075328"/>
            <a:ext cx="383700" cy="7161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7944702" y="4091930"/>
            <a:ext cx="383700" cy="7161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txBox="1"/>
          <p:nvPr/>
        </p:nvSpPr>
        <p:spPr>
          <a:xfrm rot="-5400000">
            <a:off x="2631600" y="2200038"/>
            <a:ext cx="10764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456" name="Google Shape;2456;p137"/>
          <p:cNvSpPr/>
          <p:nvPr/>
        </p:nvSpPr>
        <p:spPr>
          <a:xfrm>
            <a:off x="519900" y="308433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57" name="Google Shape;2457;p137"/>
          <p:cNvSpPr/>
          <p:nvPr/>
        </p:nvSpPr>
        <p:spPr>
          <a:xfrm>
            <a:off x="1011492"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458" name="Google Shape;2458;p137"/>
          <p:cNvSpPr/>
          <p:nvPr/>
        </p:nvSpPr>
        <p:spPr>
          <a:xfrm>
            <a:off x="1503107" y="308433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459" name="Google Shape;2459;p137"/>
          <p:cNvSpPr/>
          <p:nvPr/>
        </p:nvSpPr>
        <p:spPr>
          <a:xfrm>
            <a:off x="1994723"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460" name="Google Shape;2460;p137"/>
          <p:cNvSpPr/>
          <p:nvPr/>
        </p:nvSpPr>
        <p:spPr>
          <a:xfrm>
            <a:off x="2486339"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461" name="Google Shape;2461;p137"/>
          <p:cNvSpPr/>
          <p:nvPr/>
        </p:nvSpPr>
        <p:spPr>
          <a:xfrm>
            <a:off x="2977930"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462" name="Google Shape;2462;p137"/>
          <p:cNvSpPr/>
          <p:nvPr/>
        </p:nvSpPr>
        <p:spPr>
          <a:xfrm>
            <a:off x="3469546"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463" name="Google Shape;2463;p137"/>
          <p:cNvSpPr/>
          <p:nvPr/>
        </p:nvSpPr>
        <p:spPr>
          <a:xfrm>
            <a:off x="3961162"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464" name="Google Shape;2464;p137"/>
          <p:cNvSpPr/>
          <p:nvPr/>
        </p:nvSpPr>
        <p:spPr>
          <a:xfrm>
            <a:off x="4452777" y="3109241"/>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465" name="Google Shape;2465;p137"/>
          <p:cNvSpPr/>
          <p:nvPr/>
        </p:nvSpPr>
        <p:spPr>
          <a:xfrm>
            <a:off x="4944369" y="3125844"/>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466" name="Google Shape;2466;p137"/>
          <p:cNvSpPr/>
          <p:nvPr/>
        </p:nvSpPr>
        <p:spPr>
          <a:xfrm>
            <a:off x="5435985" y="3109241"/>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5927600" y="3125844"/>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468" name="Google Shape;2468;p137"/>
          <p:cNvSpPr/>
          <p:nvPr/>
        </p:nvSpPr>
        <p:spPr>
          <a:xfrm>
            <a:off x="6469879"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9" name="Google Shape;2469;p137"/>
          <p:cNvSpPr/>
          <p:nvPr/>
        </p:nvSpPr>
        <p:spPr>
          <a:xfrm>
            <a:off x="6961471"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470" name="Google Shape;2470;p137"/>
          <p:cNvSpPr/>
          <p:nvPr/>
        </p:nvSpPr>
        <p:spPr>
          <a:xfrm>
            <a:off x="7453086" y="3100940"/>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7944702" y="311754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519900" y="3180525"/>
            <a:ext cx="68253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473" name="Google Shape;2473;p137"/>
          <p:cNvCxnSpPr>
            <a:stCxn id="2472" idx="1"/>
          </p:cNvCxnSpPr>
          <p:nvPr/>
        </p:nvCxnSpPr>
        <p:spPr>
          <a:xfrm>
            <a:off x="519900" y="3328875"/>
            <a:ext cx="683100" cy="10800"/>
          </a:xfrm>
          <a:prstGeom prst="straightConnector1">
            <a:avLst/>
          </a:prstGeom>
          <a:noFill/>
          <a:ln w="19050" cap="flat" cmpd="sng">
            <a:solidFill>
              <a:srgbClr val="FFFFFF"/>
            </a:solidFill>
            <a:prstDash val="solid"/>
            <a:round/>
            <a:headEnd type="stealth" w="med" len="med"/>
            <a:tailEnd type="none" w="med" len="med"/>
          </a:ln>
        </p:spPr>
      </p:cxnSp>
      <p:cxnSp>
        <p:nvCxnSpPr>
          <p:cNvPr id="2474" name="Google Shape;2474;p137"/>
          <p:cNvCxnSpPr/>
          <p:nvPr/>
        </p:nvCxnSpPr>
        <p:spPr>
          <a:xfrm flipH="1">
            <a:off x="6729113" y="3326700"/>
            <a:ext cx="530400" cy="5700"/>
          </a:xfrm>
          <a:prstGeom prst="straightConnector1">
            <a:avLst/>
          </a:prstGeom>
          <a:noFill/>
          <a:ln w="19050" cap="flat" cmpd="sng">
            <a:solidFill>
              <a:srgbClr val="FFFFFF"/>
            </a:solidFill>
            <a:prstDash val="solid"/>
            <a:round/>
            <a:headEnd type="stealth" w="med" len="med"/>
            <a:tailEnd type="none" w="med" len="med"/>
          </a:ln>
        </p:spPr>
      </p:cxnSp>
      <p:sp>
        <p:nvSpPr>
          <p:cNvPr id="2475" name="Google Shape;2475;p137"/>
          <p:cNvSpPr txBox="1"/>
          <p:nvPr/>
        </p:nvSpPr>
        <p:spPr>
          <a:xfrm rot="-5400000">
            <a:off x="7221038" y="2285375"/>
            <a:ext cx="8478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476" name="Google Shape;2476;p137"/>
          <p:cNvSpPr txBox="1"/>
          <p:nvPr/>
        </p:nvSpPr>
        <p:spPr>
          <a:xfrm rot="-5400000">
            <a:off x="5194025" y="2277073"/>
            <a:ext cx="8676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477" name="Google Shape;2477;p137"/>
          <p:cNvSpPr/>
          <p:nvPr/>
        </p:nvSpPr>
        <p:spPr>
          <a:xfrm>
            <a:off x="6444524" y="2152578"/>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txBox="1"/>
          <p:nvPr/>
        </p:nvSpPr>
        <p:spPr>
          <a:xfrm rot="-5400000">
            <a:off x="6212475" y="2299788"/>
            <a:ext cx="8478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479" name="Google Shape;2479;p137"/>
          <p:cNvSpPr txBox="1"/>
          <p:nvPr/>
        </p:nvSpPr>
        <p:spPr>
          <a:xfrm>
            <a:off x="560675" y="1834925"/>
            <a:ext cx="20184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File: example.doc</a:t>
            </a:r>
            <a:endParaRPr sz="1200"/>
          </a:p>
        </p:txBody>
      </p:sp>
      <p:sp>
        <p:nvSpPr>
          <p:cNvPr id="2480" name="Google Shape;2480;p137"/>
          <p:cNvSpPr txBox="1"/>
          <p:nvPr/>
        </p:nvSpPr>
        <p:spPr>
          <a:xfrm>
            <a:off x="519900" y="2777863"/>
            <a:ext cx="20184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Deleted file: example.doc</a:t>
            </a:r>
            <a:endParaRPr sz="1200"/>
          </a:p>
        </p:txBody>
      </p:sp>
      <p:sp>
        <p:nvSpPr>
          <p:cNvPr id="2481" name="Google Shape;2481;p137"/>
          <p:cNvSpPr txBox="1"/>
          <p:nvPr/>
        </p:nvSpPr>
        <p:spPr>
          <a:xfrm>
            <a:off x="560675" y="3824500"/>
            <a:ext cx="14340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Overwritten  file</a:t>
            </a:r>
            <a:endParaRPr sz="1200"/>
          </a:p>
        </p:txBody>
      </p:sp>
      <p:sp>
        <p:nvSpPr>
          <p:cNvPr id="2482" name="Google Shape;2482;p137"/>
          <p:cNvSpPr/>
          <p:nvPr/>
        </p:nvSpPr>
        <p:spPr>
          <a:xfrm>
            <a:off x="4452775" y="4168825"/>
            <a:ext cx="28416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483" name="Google Shape;2483;p137"/>
          <p:cNvCxnSpPr/>
          <p:nvPr/>
        </p:nvCxnSpPr>
        <p:spPr>
          <a:xfrm rot="10800000" flipH="1">
            <a:off x="4596975" y="4301725"/>
            <a:ext cx="551100" cy="2700"/>
          </a:xfrm>
          <a:prstGeom prst="straightConnector1">
            <a:avLst/>
          </a:prstGeom>
          <a:noFill/>
          <a:ln w="19050" cap="flat" cmpd="sng">
            <a:solidFill>
              <a:srgbClr val="FFFFFF"/>
            </a:solidFill>
            <a:prstDash val="solid"/>
            <a:round/>
            <a:headEnd type="stealth" w="med" len="med"/>
            <a:tailEnd type="none" w="med" len="med"/>
          </a:ln>
        </p:spPr>
      </p:cxnSp>
      <p:cxnSp>
        <p:nvCxnSpPr>
          <p:cNvPr id="2484" name="Google Shape;2484;p137"/>
          <p:cNvCxnSpPr/>
          <p:nvPr/>
        </p:nvCxnSpPr>
        <p:spPr>
          <a:xfrm rot="10800000">
            <a:off x="6772175" y="4300825"/>
            <a:ext cx="444300" cy="4500"/>
          </a:xfrm>
          <a:prstGeom prst="straightConnector1">
            <a:avLst/>
          </a:prstGeom>
          <a:noFill/>
          <a:ln w="19050" cap="flat" cmpd="sng">
            <a:solidFill>
              <a:srgbClr val="FFFFFF"/>
            </a:solidFill>
            <a:prstDash val="solid"/>
            <a:round/>
            <a:headEnd type="stealth" w="med" len="med"/>
            <a:tailEnd type="none" w="med" len="med"/>
          </a:ln>
        </p:spPr>
      </p:cxnSp>
      <p:sp>
        <p:nvSpPr>
          <p:cNvPr id="2485" name="Google Shape;2485;p137"/>
          <p:cNvSpPr txBox="1"/>
          <p:nvPr/>
        </p:nvSpPr>
        <p:spPr>
          <a:xfrm>
            <a:off x="5627175" y="1718838"/>
            <a:ext cx="2018400" cy="2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Cluster</a:t>
            </a:r>
            <a:endParaRPr/>
          </a:p>
        </p:txBody>
      </p:sp>
      <p:cxnSp>
        <p:nvCxnSpPr>
          <p:cNvPr id="2486" name="Google Shape;2486;p137"/>
          <p:cNvCxnSpPr/>
          <p:nvPr/>
        </p:nvCxnSpPr>
        <p:spPr>
          <a:xfrm flipH="1">
            <a:off x="5647425" y="1957250"/>
            <a:ext cx="591300" cy="153000"/>
          </a:xfrm>
          <a:prstGeom prst="straightConnector1">
            <a:avLst/>
          </a:prstGeom>
          <a:noFill/>
          <a:ln w="9525" cap="flat" cmpd="sng">
            <a:solidFill>
              <a:schemeClr val="dk2"/>
            </a:solidFill>
            <a:prstDash val="solid"/>
            <a:round/>
            <a:headEnd type="none" w="med" len="med"/>
            <a:tailEnd type="none" w="med" len="med"/>
          </a:ln>
        </p:spPr>
      </p:cxnSp>
      <p:cxnSp>
        <p:nvCxnSpPr>
          <p:cNvPr id="2487" name="Google Shape;2487;p137"/>
          <p:cNvCxnSpPr/>
          <p:nvPr/>
        </p:nvCxnSpPr>
        <p:spPr>
          <a:xfrm rot="10800000">
            <a:off x="6972575" y="1936750"/>
            <a:ext cx="672900" cy="163200"/>
          </a:xfrm>
          <a:prstGeom prst="straightConnector1">
            <a:avLst/>
          </a:prstGeom>
          <a:noFill/>
          <a:ln w="9525" cap="flat" cmpd="sng">
            <a:solidFill>
              <a:schemeClr val="dk2"/>
            </a:solidFill>
            <a:prstDash val="solid"/>
            <a:round/>
            <a:headEnd type="none" w="med" len="med"/>
            <a:tailEnd type="none" w="med" len="med"/>
          </a:ln>
        </p:spPr>
      </p:cxnSp>
      <p:sp>
        <p:nvSpPr>
          <p:cNvPr id="2488" name="Google Shape;2488;p137"/>
          <p:cNvSpPr txBox="1"/>
          <p:nvPr/>
        </p:nvSpPr>
        <p:spPr>
          <a:xfrm>
            <a:off x="3356859" y="3823613"/>
            <a:ext cx="11007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Slack Space</a:t>
            </a:r>
            <a:endParaRPr sz="1200"/>
          </a:p>
        </p:txBody>
      </p:sp>
      <p:cxnSp>
        <p:nvCxnSpPr>
          <p:cNvPr id="2489" name="Google Shape;2489;p137"/>
          <p:cNvCxnSpPr/>
          <p:nvPr/>
        </p:nvCxnSpPr>
        <p:spPr>
          <a:xfrm>
            <a:off x="6630825" y="2005363"/>
            <a:ext cx="0" cy="149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Evidence Was Obtained: Disk Forensic Image</a:t>
            </a:r>
            <a:endParaRPr/>
          </a:p>
        </p:txBody>
      </p:sp>
      <p:sp>
        <p:nvSpPr>
          <p:cNvPr id="2495" name="Google Shape;2495;p138"/>
          <p:cNvSpPr txBox="1">
            <a:spLocks noGrp="1"/>
          </p:cNvSpPr>
          <p:nvPr>
            <p:ph type="subTitle" idx="1"/>
          </p:nvPr>
        </p:nvSpPr>
        <p:spPr>
          <a:xfrm>
            <a:off x="0" y="630813"/>
            <a:ext cx="9144000" cy="1076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A </a:t>
            </a:r>
            <a:r>
              <a:rPr lang="en" sz="1600" b="1"/>
              <a:t>basic file system copy </a:t>
            </a:r>
            <a:r>
              <a:rPr lang="en" sz="1600"/>
              <a:t>is inadequate for forensic analysis. If you do a copy through the file or operating system, you can see only the data that the operating system sees. It will not capture deleted files or slack space. You need to obtain a </a:t>
            </a:r>
            <a:r>
              <a:rPr lang="en" sz="1600" b="1"/>
              <a:t>bit-level copy. </a:t>
            </a:r>
            <a:endParaRPr sz="1600" b="1"/>
          </a:p>
        </p:txBody>
      </p:sp>
      <p:sp>
        <p:nvSpPr>
          <p:cNvPr id="2496" name="Google Shape;2496;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2497" name="Google Shape;2497;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98" name="Google Shape;2498;p138"/>
          <p:cNvSpPr/>
          <p:nvPr/>
        </p:nvSpPr>
        <p:spPr>
          <a:xfrm>
            <a:off x="519900" y="212156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99" name="Google Shape;2499;p138"/>
          <p:cNvSpPr/>
          <p:nvPr/>
        </p:nvSpPr>
        <p:spPr>
          <a:xfrm>
            <a:off x="1011492"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500" name="Google Shape;2500;p138"/>
          <p:cNvSpPr/>
          <p:nvPr/>
        </p:nvSpPr>
        <p:spPr>
          <a:xfrm>
            <a:off x="1503107" y="212156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501" name="Google Shape;2501;p138"/>
          <p:cNvSpPr/>
          <p:nvPr/>
        </p:nvSpPr>
        <p:spPr>
          <a:xfrm>
            <a:off x="1994723"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502" name="Google Shape;2502;p138"/>
          <p:cNvSpPr/>
          <p:nvPr/>
        </p:nvSpPr>
        <p:spPr>
          <a:xfrm>
            <a:off x="2486339"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503" name="Google Shape;2503;p138"/>
          <p:cNvSpPr/>
          <p:nvPr/>
        </p:nvSpPr>
        <p:spPr>
          <a:xfrm>
            <a:off x="2977930"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504" name="Google Shape;2504;p138"/>
          <p:cNvSpPr/>
          <p:nvPr/>
        </p:nvSpPr>
        <p:spPr>
          <a:xfrm>
            <a:off x="3469546" y="2138165"/>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505" name="Google Shape;2505;p138"/>
          <p:cNvSpPr/>
          <p:nvPr/>
        </p:nvSpPr>
        <p:spPr>
          <a:xfrm>
            <a:off x="3961162"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506" name="Google Shape;2506;p138"/>
          <p:cNvSpPr/>
          <p:nvPr/>
        </p:nvSpPr>
        <p:spPr>
          <a:xfrm>
            <a:off x="4452777" y="2146466"/>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507" name="Google Shape;2507;p138"/>
          <p:cNvSpPr/>
          <p:nvPr/>
        </p:nvSpPr>
        <p:spPr>
          <a:xfrm>
            <a:off x="4944369" y="2163069"/>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508" name="Google Shape;2508;p138"/>
          <p:cNvSpPr/>
          <p:nvPr/>
        </p:nvSpPr>
        <p:spPr>
          <a:xfrm>
            <a:off x="5435985" y="2146466"/>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8"/>
          <p:cNvSpPr/>
          <p:nvPr/>
        </p:nvSpPr>
        <p:spPr>
          <a:xfrm>
            <a:off x="5927600" y="2163069"/>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510" name="Google Shape;2510;p138"/>
          <p:cNvSpPr/>
          <p:nvPr/>
        </p:nvSpPr>
        <p:spPr>
          <a:xfrm>
            <a:off x="6961471"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511" name="Google Shape;2511;p138"/>
          <p:cNvSpPr/>
          <p:nvPr/>
        </p:nvSpPr>
        <p:spPr>
          <a:xfrm>
            <a:off x="7453086" y="2138165"/>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8"/>
          <p:cNvSpPr/>
          <p:nvPr/>
        </p:nvSpPr>
        <p:spPr>
          <a:xfrm>
            <a:off x="7944702" y="2154768"/>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8"/>
          <p:cNvSpPr/>
          <p:nvPr/>
        </p:nvSpPr>
        <p:spPr>
          <a:xfrm>
            <a:off x="520050" y="4125925"/>
            <a:ext cx="2841600" cy="7161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New File</a:t>
            </a:r>
            <a:endParaRPr>
              <a:latin typeface="Roboto"/>
              <a:ea typeface="Roboto"/>
              <a:cs typeface="Roboto"/>
              <a:sym typeface="Roboto"/>
            </a:endParaRPr>
          </a:p>
        </p:txBody>
      </p:sp>
      <p:sp>
        <p:nvSpPr>
          <p:cNvPr id="2514" name="Google Shape;2514;p138"/>
          <p:cNvSpPr/>
          <p:nvPr/>
        </p:nvSpPr>
        <p:spPr>
          <a:xfrm>
            <a:off x="3442251" y="4100225"/>
            <a:ext cx="438300" cy="7161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a:t>
            </a:r>
            <a:endParaRPr/>
          </a:p>
        </p:txBody>
      </p:sp>
      <p:sp>
        <p:nvSpPr>
          <p:cNvPr id="2515" name="Google Shape;2515;p138"/>
          <p:cNvSpPr/>
          <p:nvPr/>
        </p:nvSpPr>
        <p:spPr>
          <a:xfrm>
            <a:off x="3906550" y="4091925"/>
            <a:ext cx="4383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H</a:t>
            </a:r>
            <a:endParaRPr>
              <a:solidFill>
                <a:srgbClr val="FFFFFF"/>
              </a:solidFill>
            </a:endParaRPr>
          </a:p>
        </p:txBody>
      </p:sp>
      <p:sp>
        <p:nvSpPr>
          <p:cNvPr id="2516" name="Google Shape;2516;p138"/>
          <p:cNvSpPr/>
          <p:nvPr/>
        </p:nvSpPr>
        <p:spPr>
          <a:xfrm>
            <a:off x="4452777" y="4083629"/>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8"/>
          <p:cNvSpPr/>
          <p:nvPr/>
        </p:nvSpPr>
        <p:spPr>
          <a:xfrm>
            <a:off x="4944369" y="4100232"/>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8"/>
          <p:cNvSpPr/>
          <p:nvPr/>
        </p:nvSpPr>
        <p:spPr>
          <a:xfrm>
            <a:off x="5435985" y="4083629"/>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8"/>
          <p:cNvSpPr/>
          <p:nvPr/>
        </p:nvSpPr>
        <p:spPr>
          <a:xfrm>
            <a:off x="5927600" y="4100232"/>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8"/>
          <p:cNvSpPr/>
          <p:nvPr/>
        </p:nvSpPr>
        <p:spPr>
          <a:xfrm>
            <a:off x="6469879" y="407532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8"/>
          <p:cNvSpPr/>
          <p:nvPr/>
        </p:nvSpPr>
        <p:spPr>
          <a:xfrm>
            <a:off x="6961471" y="409193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8"/>
          <p:cNvSpPr/>
          <p:nvPr/>
        </p:nvSpPr>
        <p:spPr>
          <a:xfrm>
            <a:off x="7453086" y="4075328"/>
            <a:ext cx="383700" cy="7161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8"/>
          <p:cNvSpPr/>
          <p:nvPr/>
        </p:nvSpPr>
        <p:spPr>
          <a:xfrm>
            <a:off x="7944702" y="4091930"/>
            <a:ext cx="383700" cy="716100"/>
          </a:xfrm>
          <a:prstGeom prst="roundRect">
            <a:avLst>
              <a:gd name="adj" fmla="val 16667"/>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8"/>
          <p:cNvSpPr txBox="1"/>
          <p:nvPr/>
        </p:nvSpPr>
        <p:spPr>
          <a:xfrm rot="-5400000">
            <a:off x="2631600" y="2200038"/>
            <a:ext cx="10764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525" name="Google Shape;2525;p138"/>
          <p:cNvSpPr/>
          <p:nvPr/>
        </p:nvSpPr>
        <p:spPr>
          <a:xfrm>
            <a:off x="519900" y="308433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526" name="Google Shape;2526;p138"/>
          <p:cNvSpPr/>
          <p:nvPr/>
        </p:nvSpPr>
        <p:spPr>
          <a:xfrm>
            <a:off x="1011492"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527" name="Google Shape;2527;p138"/>
          <p:cNvSpPr/>
          <p:nvPr/>
        </p:nvSpPr>
        <p:spPr>
          <a:xfrm>
            <a:off x="1503107" y="3084338"/>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528" name="Google Shape;2528;p138"/>
          <p:cNvSpPr/>
          <p:nvPr/>
        </p:nvSpPr>
        <p:spPr>
          <a:xfrm>
            <a:off x="1994723"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529" name="Google Shape;2529;p138"/>
          <p:cNvSpPr/>
          <p:nvPr/>
        </p:nvSpPr>
        <p:spPr>
          <a:xfrm>
            <a:off x="2486339"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530" name="Google Shape;2530;p138"/>
          <p:cNvSpPr/>
          <p:nvPr/>
        </p:nvSpPr>
        <p:spPr>
          <a:xfrm>
            <a:off x="2977930"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531" name="Google Shape;2531;p138"/>
          <p:cNvSpPr/>
          <p:nvPr/>
        </p:nvSpPr>
        <p:spPr>
          <a:xfrm>
            <a:off x="3469546"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532" name="Google Shape;2532;p138"/>
          <p:cNvSpPr/>
          <p:nvPr/>
        </p:nvSpPr>
        <p:spPr>
          <a:xfrm>
            <a:off x="3961162"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533" name="Google Shape;2533;p138"/>
          <p:cNvSpPr/>
          <p:nvPr/>
        </p:nvSpPr>
        <p:spPr>
          <a:xfrm>
            <a:off x="4452777" y="3109241"/>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534" name="Google Shape;2534;p138"/>
          <p:cNvSpPr/>
          <p:nvPr/>
        </p:nvSpPr>
        <p:spPr>
          <a:xfrm>
            <a:off x="4944369" y="3125844"/>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535" name="Google Shape;2535;p138"/>
          <p:cNvSpPr/>
          <p:nvPr/>
        </p:nvSpPr>
        <p:spPr>
          <a:xfrm>
            <a:off x="5435985" y="3109241"/>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8"/>
          <p:cNvSpPr/>
          <p:nvPr/>
        </p:nvSpPr>
        <p:spPr>
          <a:xfrm>
            <a:off x="5927600" y="3125844"/>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537" name="Google Shape;2537;p138"/>
          <p:cNvSpPr/>
          <p:nvPr/>
        </p:nvSpPr>
        <p:spPr>
          <a:xfrm>
            <a:off x="6469879" y="3100940"/>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8" name="Google Shape;2538;p138"/>
          <p:cNvSpPr/>
          <p:nvPr/>
        </p:nvSpPr>
        <p:spPr>
          <a:xfrm>
            <a:off x="6961471" y="311754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539" name="Google Shape;2539;p138"/>
          <p:cNvSpPr/>
          <p:nvPr/>
        </p:nvSpPr>
        <p:spPr>
          <a:xfrm>
            <a:off x="7453086" y="3100940"/>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8"/>
          <p:cNvSpPr/>
          <p:nvPr/>
        </p:nvSpPr>
        <p:spPr>
          <a:xfrm>
            <a:off x="7944702" y="3117543"/>
            <a:ext cx="383700" cy="716100"/>
          </a:xfrm>
          <a:prstGeom prst="roundRect">
            <a:avLst>
              <a:gd name="adj" fmla="val 1666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8"/>
          <p:cNvSpPr/>
          <p:nvPr/>
        </p:nvSpPr>
        <p:spPr>
          <a:xfrm>
            <a:off x="519900" y="3180525"/>
            <a:ext cx="68253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542" name="Google Shape;2542;p138"/>
          <p:cNvCxnSpPr>
            <a:stCxn id="2541" idx="1"/>
          </p:cNvCxnSpPr>
          <p:nvPr/>
        </p:nvCxnSpPr>
        <p:spPr>
          <a:xfrm>
            <a:off x="519900" y="3328875"/>
            <a:ext cx="683100" cy="10800"/>
          </a:xfrm>
          <a:prstGeom prst="straightConnector1">
            <a:avLst/>
          </a:prstGeom>
          <a:noFill/>
          <a:ln w="19050" cap="flat" cmpd="sng">
            <a:solidFill>
              <a:srgbClr val="FFFFFF"/>
            </a:solidFill>
            <a:prstDash val="solid"/>
            <a:round/>
            <a:headEnd type="stealth" w="med" len="med"/>
            <a:tailEnd type="none" w="med" len="med"/>
          </a:ln>
        </p:spPr>
      </p:cxnSp>
      <p:cxnSp>
        <p:nvCxnSpPr>
          <p:cNvPr id="2543" name="Google Shape;2543;p138"/>
          <p:cNvCxnSpPr/>
          <p:nvPr/>
        </p:nvCxnSpPr>
        <p:spPr>
          <a:xfrm flipH="1">
            <a:off x="6729113" y="3326700"/>
            <a:ext cx="530400" cy="5700"/>
          </a:xfrm>
          <a:prstGeom prst="straightConnector1">
            <a:avLst/>
          </a:prstGeom>
          <a:noFill/>
          <a:ln w="19050" cap="flat" cmpd="sng">
            <a:solidFill>
              <a:srgbClr val="FFFFFF"/>
            </a:solidFill>
            <a:prstDash val="solid"/>
            <a:round/>
            <a:headEnd type="stealth" w="med" len="med"/>
            <a:tailEnd type="none" w="med" len="med"/>
          </a:ln>
        </p:spPr>
      </p:cxnSp>
      <p:sp>
        <p:nvSpPr>
          <p:cNvPr id="2544" name="Google Shape;2544;p138"/>
          <p:cNvSpPr txBox="1"/>
          <p:nvPr/>
        </p:nvSpPr>
        <p:spPr>
          <a:xfrm rot="-5400000">
            <a:off x="7221038" y="2285375"/>
            <a:ext cx="8478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545" name="Google Shape;2545;p138"/>
          <p:cNvSpPr txBox="1"/>
          <p:nvPr/>
        </p:nvSpPr>
        <p:spPr>
          <a:xfrm rot="-5400000">
            <a:off x="5194025" y="2277073"/>
            <a:ext cx="8676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546" name="Google Shape;2546;p138"/>
          <p:cNvSpPr/>
          <p:nvPr/>
        </p:nvSpPr>
        <p:spPr>
          <a:xfrm>
            <a:off x="6444524" y="2152578"/>
            <a:ext cx="383700" cy="716100"/>
          </a:xfrm>
          <a:prstGeom prst="roundRect">
            <a:avLst>
              <a:gd name="adj" fmla="val 16667"/>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8"/>
          <p:cNvSpPr txBox="1"/>
          <p:nvPr/>
        </p:nvSpPr>
        <p:spPr>
          <a:xfrm rot="-5400000">
            <a:off x="6212475" y="2299788"/>
            <a:ext cx="847800" cy="4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548" name="Google Shape;2548;p138"/>
          <p:cNvSpPr txBox="1"/>
          <p:nvPr/>
        </p:nvSpPr>
        <p:spPr>
          <a:xfrm>
            <a:off x="560675" y="1834925"/>
            <a:ext cx="20184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File: example.doc</a:t>
            </a:r>
            <a:endParaRPr sz="1200"/>
          </a:p>
        </p:txBody>
      </p:sp>
      <p:sp>
        <p:nvSpPr>
          <p:cNvPr id="2549" name="Google Shape;2549;p138"/>
          <p:cNvSpPr txBox="1"/>
          <p:nvPr/>
        </p:nvSpPr>
        <p:spPr>
          <a:xfrm>
            <a:off x="519900" y="2777863"/>
            <a:ext cx="20184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Deleted file: example.doc</a:t>
            </a:r>
            <a:endParaRPr sz="1200"/>
          </a:p>
        </p:txBody>
      </p:sp>
      <p:sp>
        <p:nvSpPr>
          <p:cNvPr id="2550" name="Google Shape;2550;p138"/>
          <p:cNvSpPr txBox="1"/>
          <p:nvPr/>
        </p:nvSpPr>
        <p:spPr>
          <a:xfrm>
            <a:off x="560675" y="3824500"/>
            <a:ext cx="14340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Overwritten  file</a:t>
            </a:r>
            <a:endParaRPr sz="1200"/>
          </a:p>
        </p:txBody>
      </p:sp>
      <p:sp>
        <p:nvSpPr>
          <p:cNvPr id="2551" name="Google Shape;2551;p138"/>
          <p:cNvSpPr/>
          <p:nvPr/>
        </p:nvSpPr>
        <p:spPr>
          <a:xfrm>
            <a:off x="4452775" y="4168825"/>
            <a:ext cx="28416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552" name="Google Shape;2552;p138"/>
          <p:cNvCxnSpPr/>
          <p:nvPr/>
        </p:nvCxnSpPr>
        <p:spPr>
          <a:xfrm rot="10800000" flipH="1">
            <a:off x="4596975" y="4301725"/>
            <a:ext cx="551100" cy="2700"/>
          </a:xfrm>
          <a:prstGeom prst="straightConnector1">
            <a:avLst/>
          </a:prstGeom>
          <a:noFill/>
          <a:ln w="19050" cap="flat" cmpd="sng">
            <a:solidFill>
              <a:srgbClr val="FFFFFF"/>
            </a:solidFill>
            <a:prstDash val="solid"/>
            <a:round/>
            <a:headEnd type="stealth" w="med" len="med"/>
            <a:tailEnd type="none" w="med" len="med"/>
          </a:ln>
        </p:spPr>
      </p:cxnSp>
      <p:cxnSp>
        <p:nvCxnSpPr>
          <p:cNvPr id="2553" name="Google Shape;2553;p138"/>
          <p:cNvCxnSpPr/>
          <p:nvPr/>
        </p:nvCxnSpPr>
        <p:spPr>
          <a:xfrm rot="10800000">
            <a:off x="6772175" y="4300825"/>
            <a:ext cx="444300" cy="4500"/>
          </a:xfrm>
          <a:prstGeom prst="straightConnector1">
            <a:avLst/>
          </a:prstGeom>
          <a:noFill/>
          <a:ln w="19050" cap="flat" cmpd="sng">
            <a:solidFill>
              <a:srgbClr val="FFFFFF"/>
            </a:solidFill>
            <a:prstDash val="solid"/>
            <a:round/>
            <a:headEnd type="stealth" w="med" len="med"/>
            <a:tailEnd type="none" w="med" len="med"/>
          </a:ln>
        </p:spPr>
      </p:cxnSp>
      <p:sp>
        <p:nvSpPr>
          <p:cNvPr id="2554" name="Google Shape;2554;p138"/>
          <p:cNvSpPr txBox="1"/>
          <p:nvPr/>
        </p:nvSpPr>
        <p:spPr>
          <a:xfrm>
            <a:off x="5627175" y="1718838"/>
            <a:ext cx="2018400" cy="22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Cluster</a:t>
            </a:r>
            <a:endParaRPr/>
          </a:p>
        </p:txBody>
      </p:sp>
      <p:cxnSp>
        <p:nvCxnSpPr>
          <p:cNvPr id="2555" name="Google Shape;2555;p138"/>
          <p:cNvCxnSpPr/>
          <p:nvPr/>
        </p:nvCxnSpPr>
        <p:spPr>
          <a:xfrm flipH="1">
            <a:off x="5647425" y="1957250"/>
            <a:ext cx="591300" cy="153000"/>
          </a:xfrm>
          <a:prstGeom prst="straightConnector1">
            <a:avLst/>
          </a:prstGeom>
          <a:noFill/>
          <a:ln w="9525" cap="flat" cmpd="sng">
            <a:solidFill>
              <a:schemeClr val="dk2"/>
            </a:solidFill>
            <a:prstDash val="solid"/>
            <a:round/>
            <a:headEnd type="none" w="med" len="med"/>
            <a:tailEnd type="none" w="med" len="med"/>
          </a:ln>
        </p:spPr>
      </p:cxnSp>
      <p:cxnSp>
        <p:nvCxnSpPr>
          <p:cNvPr id="2556" name="Google Shape;2556;p138"/>
          <p:cNvCxnSpPr/>
          <p:nvPr/>
        </p:nvCxnSpPr>
        <p:spPr>
          <a:xfrm rot="10800000">
            <a:off x="6972575" y="1936750"/>
            <a:ext cx="672900" cy="163200"/>
          </a:xfrm>
          <a:prstGeom prst="straightConnector1">
            <a:avLst/>
          </a:prstGeom>
          <a:noFill/>
          <a:ln w="9525" cap="flat" cmpd="sng">
            <a:solidFill>
              <a:schemeClr val="dk2"/>
            </a:solidFill>
            <a:prstDash val="solid"/>
            <a:round/>
            <a:headEnd type="none" w="med" len="med"/>
            <a:tailEnd type="none" w="med" len="med"/>
          </a:ln>
        </p:spPr>
      </p:cxnSp>
      <p:sp>
        <p:nvSpPr>
          <p:cNvPr id="2557" name="Google Shape;2557;p138"/>
          <p:cNvSpPr txBox="1"/>
          <p:nvPr/>
        </p:nvSpPr>
        <p:spPr>
          <a:xfrm>
            <a:off x="3356859" y="3823613"/>
            <a:ext cx="11007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Slack Space</a:t>
            </a:r>
            <a:endParaRPr sz="1200"/>
          </a:p>
        </p:txBody>
      </p:sp>
      <p:cxnSp>
        <p:nvCxnSpPr>
          <p:cNvPr id="2558" name="Google Shape;2558;p138"/>
          <p:cNvCxnSpPr/>
          <p:nvPr/>
        </p:nvCxnSpPr>
        <p:spPr>
          <a:xfrm>
            <a:off x="6630825" y="2005363"/>
            <a:ext cx="0" cy="149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Forensic Disk Image Formats</a:t>
            </a:r>
            <a:endParaRPr>
              <a:solidFill>
                <a:schemeClr val="dk1"/>
              </a:solidFill>
            </a:endParaRPr>
          </a:p>
          <a:p>
            <a:pPr marL="0" lvl="0" indent="0" algn="l" rtl="0">
              <a:spcBef>
                <a:spcPts val="0"/>
              </a:spcBef>
              <a:spcAft>
                <a:spcPts val="0"/>
              </a:spcAft>
              <a:buNone/>
            </a:pPr>
            <a:endParaRPr/>
          </a:p>
        </p:txBody>
      </p:sp>
      <p:sp>
        <p:nvSpPr>
          <p:cNvPr id="2564" name="Google Shape;256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565" name="Google Shape;2565;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566" name="Google Shape;2566;p139"/>
          <p:cNvGraphicFramePr/>
          <p:nvPr/>
        </p:nvGraphicFramePr>
        <p:xfrm>
          <a:off x="354150" y="878425"/>
          <a:ext cx="8027450" cy="3853245"/>
        </p:xfrm>
        <a:graphic>
          <a:graphicData uri="http://schemas.openxmlformats.org/drawingml/2006/table">
            <a:tbl>
              <a:tblPr>
                <a:noFill/>
                <a:tableStyleId>{15B774B0-23EE-4C4C-AA12-B85A6D18C011}</a:tableStyleId>
              </a:tblPr>
              <a:tblGrid>
                <a:gridCol w="4013725">
                  <a:extLst>
                    <a:ext uri="{9D8B030D-6E8A-4147-A177-3AD203B41FA5}">
                      <a16:colId xmlns:a16="http://schemas.microsoft.com/office/drawing/2014/main" val="20000"/>
                    </a:ext>
                  </a:extLst>
                </a:gridCol>
                <a:gridCol w="4013725">
                  <a:extLst>
                    <a:ext uri="{9D8B030D-6E8A-4147-A177-3AD203B41FA5}">
                      <a16:colId xmlns:a16="http://schemas.microsoft.com/office/drawing/2014/main" val="20001"/>
                    </a:ext>
                  </a:extLst>
                </a:gridCol>
              </a:tblGrid>
              <a:tr h="653175">
                <a:tc>
                  <a:txBody>
                    <a:bodyPr/>
                    <a:lstStyle/>
                    <a:p>
                      <a:pPr marL="0" lvl="0" indent="0" algn="l" rtl="0">
                        <a:spcBef>
                          <a:spcPts val="0"/>
                        </a:spcBef>
                        <a:spcAft>
                          <a:spcPts val="0"/>
                        </a:spcAft>
                        <a:buNone/>
                      </a:pPr>
                      <a:r>
                        <a:rPr lang="en" sz="1800" b="1">
                          <a:latin typeface="Roboto"/>
                          <a:ea typeface="Roboto"/>
                          <a:cs typeface="Roboto"/>
                          <a:sym typeface="Roboto"/>
                        </a:rPr>
                        <a:t>Raw Format</a:t>
                      </a:r>
                      <a:endParaRPr sz="1800" b="1">
                        <a:latin typeface="Roboto"/>
                        <a:ea typeface="Roboto"/>
                        <a:cs typeface="Roboto"/>
                        <a:sym typeface="Roboto"/>
                      </a:endParaRPr>
                    </a:p>
                  </a:txBody>
                  <a:tcPr marL="91425" marR="91425" marT="91425" marB="91425" anchor="b">
                    <a:solidFill>
                      <a:srgbClr val="AFCA54"/>
                    </a:solidFill>
                  </a:tcPr>
                </a:tc>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Advanced Forensic Format (AFF)</a:t>
                      </a:r>
                      <a:endParaRPr sz="1800" b="1">
                        <a:solidFill>
                          <a:srgbClr val="FFFFFF"/>
                        </a:solidFill>
                        <a:latin typeface="Roboto"/>
                        <a:ea typeface="Roboto"/>
                        <a:cs typeface="Roboto"/>
                        <a:sym typeface="Roboto"/>
                      </a:endParaRPr>
                    </a:p>
                  </a:txBody>
                  <a:tcPr marL="91425" marR="91425" marT="91425" marB="91425" anchor="b">
                    <a:solidFill>
                      <a:srgbClr val="4FA786"/>
                    </a:solidFill>
                  </a:tcPr>
                </a:tc>
                <a:extLst>
                  <a:ext uri="{0D108BD9-81ED-4DB2-BD59-A6C34878D82A}">
                    <a16:rowId xmlns:a16="http://schemas.microsoft.com/office/drawing/2014/main" val="10000"/>
                  </a:ext>
                </a:extLst>
              </a:tr>
              <a:tr h="914100">
                <a:tc>
                  <a:txBody>
                    <a:bodyPr/>
                    <a:lstStyle/>
                    <a:p>
                      <a:pPr marL="0" lvl="0" indent="0" algn="l" rtl="0">
                        <a:spcBef>
                          <a:spcPts val="0"/>
                        </a:spcBef>
                        <a:spcAft>
                          <a:spcPts val="0"/>
                        </a:spcAft>
                        <a:buNone/>
                      </a:pPr>
                      <a:r>
                        <a:rPr lang="en" sz="1800">
                          <a:latin typeface="Roboto"/>
                          <a:ea typeface="Roboto"/>
                          <a:cs typeface="Roboto"/>
                          <a:sym typeface="Roboto"/>
                        </a:rPr>
                        <a:t>Created with programs like </a:t>
                      </a:r>
                      <a:r>
                        <a:rPr lang="en" sz="1800">
                          <a:latin typeface="Inconsolata"/>
                          <a:ea typeface="Inconsolata"/>
                          <a:cs typeface="Inconsolata"/>
                          <a:sym typeface="Inconsolata"/>
                        </a:rPr>
                        <a:t>dd</a:t>
                      </a:r>
                      <a:r>
                        <a:rPr lang="en" sz="1800">
                          <a:latin typeface="Roboto"/>
                          <a:ea typeface="Roboto"/>
                          <a:cs typeface="Roboto"/>
                          <a:sym typeface="Roboto"/>
                        </a:rPr>
                        <a:t>, </a:t>
                      </a:r>
                      <a:br>
                        <a:rPr lang="en" sz="1800">
                          <a:latin typeface="Roboto"/>
                          <a:ea typeface="Roboto"/>
                          <a:cs typeface="Roboto"/>
                          <a:sym typeface="Roboto"/>
                        </a:rPr>
                      </a:br>
                      <a:r>
                        <a:rPr lang="en" sz="1800">
                          <a:latin typeface="Inconsolata"/>
                          <a:ea typeface="Inconsolata"/>
                          <a:cs typeface="Inconsolata"/>
                          <a:sym typeface="Inconsolata"/>
                        </a:rPr>
                        <a:t>ddfldd</a:t>
                      </a:r>
                      <a:r>
                        <a:rPr lang="en" sz="1800">
                          <a:latin typeface="Roboto"/>
                          <a:ea typeface="Roboto"/>
                          <a:cs typeface="Roboto"/>
                          <a:sym typeface="Roboto"/>
                        </a:rPr>
                        <a:t>, and </a:t>
                      </a:r>
                      <a:r>
                        <a:rPr lang="en" sz="1800">
                          <a:latin typeface="Inconsolata"/>
                          <a:ea typeface="Inconsolata"/>
                          <a:cs typeface="Inconsolata"/>
                          <a:sym typeface="Inconsolata"/>
                        </a:rPr>
                        <a:t>ddcdd</a:t>
                      </a:r>
                      <a:r>
                        <a:rPr lang="en" sz="1800">
                          <a:latin typeface="Roboto"/>
                          <a:ea typeface="Roboto"/>
                          <a:cs typeface="Roboto"/>
                          <a:sym typeface="Roboto"/>
                        </a:rPr>
                        <a:t>.)</a:t>
                      </a:r>
                      <a:endParaRPr sz="1800">
                        <a:latin typeface="Roboto"/>
                        <a:ea typeface="Roboto"/>
                        <a:cs typeface="Roboto"/>
                        <a:sym typeface="Roboto"/>
                      </a:endParaRPr>
                    </a:p>
                  </a:txBody>
                  <a:tcPr marL="91425" marR="91425" marT="91425" marB="91425" anchor="ctr"/>
                </a:tc>
                <a:tc>
                  <a:txBody>
                    <a:bodyPr/>
                    <a:lstStyle/>
                    <a:p>
                      <a:pPr marL="0" lvl="0" indent="0" algn="l" rtl="0">
                        <a:spcBef>
                          <a:spcPts val="0"/>
                        </a:spcBef>
                        <a:spcAft>
                          <a:spcPts val="0"/>
                        </a:spcAft>
                        <a:buNone/>
                      </a:pPr>
                      <a:r>
                        <a:rPr lang="en" sz="1800">
                          <a:latin typeface="Roboto"/>
                          <a:ea typeface="Roboto"/>
                          <a:cs typeface="Roboto"/>
                          <a:sym typeface="Roboto"/>
                        </a:rPr>
                        <a:t>For disk image and related </a:t>
                      </a:r>
                      <a:br>
                        <a:rPr lang="en" sz="1800">
                          <a:latin typeface="Roboto"/>
                          <a:ea typeface="Roboto"/>
                          <a:cs typeface="Roboto"/>
                          <a:sym typeface="Roboto"/>
                        </a:rPr>
                      </a:br>
                      <a:r>
                        <a:rPr lang="en" sz="1800">
                          <a:latin typeface="Roboto"/>
                          <a:ea typeface="Roboto"/>
                          <a:cs typeface="Roboto"/>
                          <a:sym typeface="Roboto"/>
                        </a:rPr>
                        <a:t>forensic metadata.</a:t>
                      </a:r>
                      <a:endParaRPr sz="18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142825">
                <a:tc>
                  <a:txBody>
                    <a:bodyPr/>
                    <a:lstStyle/>
                    <a:p>
                      <a:pPr marL="0" lvl="0" indent="0" algn="l" rtl="0">
                        <a:spcBef>
                          <a:spcPts val="0"/>
                        </a:spcBef>
                        <a:spcAft>
                          <a:spcPts val="0"/>
                        </a:spcAft>
                        <a:buNone/>
                      </a:pPr>
                      <a:r>
                        <a:rPr lang="en" sz="1800" b="1">
                          <a:latin typeface="Roboto"/>
                          <a:ea typeface="Roboto"/>
                          <a:cs typeface="Roboto"/>
                          <a:sym typeface="Roboto"/>
                        </a:rPr>
                        <a:t>Examples: </a:t>
                      </a: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3000">
                          <a:latin typeface="Inconsolata"/>
                          <a:ea typeface="Inconsolata"/>
                          <a:cs typeface="Inconsolata"/>
                          <a:sym typeface="Inconsolata"/>
                        </a:rPr>
                        <a:t>.bin</a:t>
                      </a:r>
                      <a:endParaRPr sz="300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3000">
                          <a:latin typeface="Inconsolata"/>
                          <a:ea typeface="Inconsolata"/>
                          <a:cs typeface="Inconsolata"/>
                          <a:sym typeface="Inconsolata"/>
                        </a:rPr>
                        <a:t>.dd</a:t>
                      </a:r>
                      <a:endParaRPr sz="300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3000">
                          <a:latin typeface="Inconsolata"/>
                          <a:ea typeface="Inconsolata"/>
                          <a:cs typeface="Inconsolata"/>
                          <a:sym typeface="Inconsolata"/>
                        </a:rPr>
                        <a:t>.img</a:t>
                      </a:r>
                      <a:endParaRPr sz="3000">
                        <a:latin typeface="Inconsolata"/>
                        <a:ea typeface="Inconsolata"/>
                        <a:cs typeface="Inconsolata"/>
                        <a:sym typeface="Inconsolata"/>
                      </a:endParaRPr>
                    </a:p>
                    <a:p>
                      <a:pPr marL="0" lvl="0" indent="0" algn="l" rtl="0">
                        <a:spcBef>
                          <a:spcPts val="0"/>
                        </a:spcBef>
                        <a:spcAft>
                          <a:spcPts val="0"/>
                        </a:spcAft>
                        <a:buNone/>
                      </a:pPr>
                      <a:r>
                        <a:rPr lang="en" sz="3000">
                          <a:latin typeface="Inconsolata"/>
                          <a:ea typeface="Inconsolata"/>
                          <a:cs typeface="Inconsolata"/>
                          <a:sym typeface="Inconsolata"/>
                        </a:rPr>
                        <a:t>.raw </a:t>
                      </a:r>
                      <a:endParaRPr sz="1800">
                        <a:latin typeface="Roboto"/>
                        <a:ea typeface="Roboto"/>
                        <a:cs typeface="Roboto"/>
                        <a:sym typeface="Roboto"/>
                      </a:endParaRPr>
                    </a:p>
                  </a:txBody>
                  <a:tcPr marL="91425" marR="91425" marT="91425" marB="91425">
                    <a:solidFill>
                      <a:srgbClr val="F3F3F3"/>
                    </a:solidFill>
                  </a:tcPr>
                </a:tc>
                <a:tc>
                  <a:txBody>
                    <a:bodyPr/>
                    <a:lstStyle/>
                    <a:p>
                      <a:pPr marL="0" lvl="0" indent="0" algn="l" rtl="0">
                        <a:spcBef>
                          <a:spcPts val="0"/>
                        </a:spcBef>
                        <a:spcAft>
                          <a:spcPts val="0"/>
                        </a:spcAft>
                        <a:buNone/>
                      </a:pPr>
                      <a:r>
                        <a:rPr lang="en" sz="1800" b="1">
                          <a:latin typeface="Roboto"/>
                          <a:ea typeface="Roboto"/>
                          <a:cs typeface="Roboto"/>
                          <a:sym typeface="Roboto"/>
                        </a:rPr>
                        <a:t>Examples:  </a:t>
                      </a:r>
                      <a:endParaRPr sz="1800" b="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3000">
                          <a:latin typeface="Inconsolata"/>
                          <a:ea typeface="Inconsolata"/>
                          <a:cs typeface="Inconsolata"/>
                          <a:sym typeface="Inconsolata"/>
                        </a:rPr>
                        <a:t>.AFF</a:t>
                      </a:r>
                      <a:endParaRPr sz="3000">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3000">
                          <a:latin typeface="Inconsolata"/>
                          <a:ea typeface="Inconsolata"/>
                          <a:cs typeface="Inconsolata"/>
                          <a:sym typeface="Inconsolata"/>
                        </a:rPr>
                        <a:t>.AFF4</a:t>
                      </a:r>
                      <a:endParaRPr sz="3000">
                        <a:latin typeface="Inconsolata"/>
                        <a:ea typeface="Inconsolata"/>
                        <a:cs typeface="Inconsolata"/>
                        <a:sym typeface="Inconsolata"/>
                      </a:endParaRPr>
                    </a:p>
                    <a:p>
                      <a:pPr marL="0" lvl="0" indent="0" algn="l" rtl="0">
                        <a:spcBef>
                          <a:spcPts val="0"/>
                        </a:spcBef>
                        <a:spcAft>
                          <a:spcPts val="0"/>
                        </a:spcAft>
                        <a:buNone/>
                      </a:pPr>
                      <a:endParaRPr sz="1800">
                        <a:latin typeface="Roboto"/>
                        <a:ea typeface="Roboto"/>
                        <a:cs typeface="Roboto"/>
                        <a:sym typeface="Roboto"/>
                      </a:endParaRPr>
                    </a:p>
                  </a:txBody>
                  <a:tcPr marL="91425" marR="91425" marT="91425" marB="91425">
                    <a:solidFill>
                      <a:srgbClr val="F3F3F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Introduction to Autopsy</a:t>
            </a:r>
            <a:endParaRPr>
              <a:latin typeface="Roboto Mono"/>
              <a:ea typeface="Roboto Mono"/>
              <a:cs typeface="Roboto Mono"/>
              <a:sym typeface="Roboto Mono"/>
            </a:endParaRPr>
          </a:p>
        </p:txBody>
      </p:sp>
      <p:sp>
        <p:nvSpPr>
          <p:cNvPr id="2577" name="Google Shape;2577;p1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2578" name="Google Shape;2578;p14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2579" name="Google Shape;2579;p1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2058" name="Google Shape;2058;p1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59" name="Google Shape;2059;p106"/>
          <p:cNvPicPr preferRelativeResize="0"/>
          <p:nvPr/>
        </p:nvPicPr>
        <p:blipFill>
          <a:blip r:embed="rId3">
            <a:alphaModFix/>
          </a:blip>
          <a:stretch>
            <a:fillRect/>
          </a:stretch>
        </p:blipFill>
        <p:spPr>
          <a:xfrm>
            <a:off x="1515425" y="1993650"/>
            <a:ext cx="1000774" cy="1464151"/>
          </a:xfrm>
          <a:prstGeom prst="rect">
            <a:avLst/>
          </a:prstGeom>
          <a:noFill/>
          <a:ln>
            <a:noFill/>
          </a:ln>
        </p:spPr>
      </p:pic>
      <p:sp>
        <p:nvSpPr>
          <p:cNvPr id="2060" name="Google Shape;2060;p106"/>
          <p:cNvSpPr txBox="1"/>
          <p:nvPr/>
        </p:nvSpPr>
        <p:spPr>
          <a:xfrm>
            <a:off x="2601750" y="1758475"/>
            <a:ext cx="53577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Digital forensics</a:t>
            </a:r>
            <a:r>
              <a:rPr lang="en" sz="2400">
                <a:solidFill>
                  <a:schemeClr val="dk1"/>
                </a:solidFill>
                <a:latin typeface="Roboto"/>
                <a:ea typeface="Roboto"/>
                <a:cs typeface="Roboto"/>
                <a:sym typeface="Roboto"/>
              </a:rPr>
              <a:t> is the process of using scientific procedure to collect, analyze, and present evidence of digital devices, usually in relation to criminal investigations. </a:t>
            </a:r>
            <a:endParaRPr sz="2400">
              <a:solidFill>
                <a:schemeClr val="dk1"/>
              </a:solidFill>
              <a:latin typeface="Roboto"/>
              <a:ea typeface="Roboto"/>
              <a:cs typeface="Roboto"/>
              <a:sym typeface="Roboto"/>
            </a:endParaRPr>
          </a:p>
          <a:p>
            <a:pPr marL="0" lvl="0" indent="0" algn="l" rtl="0">
              <a:spcBef>
                <a:spcPts val="800"/>
              </a:spcBef>
              <a:spcAft>
                <a:spcPts val="0"/>
              </a:spcAft>
              <a:buNone/>
            </a:pPr>
            <a:endParaRPr sz="2400">
              <a:solidFill>
                <a:schemeClr val="dk1"/>
              </a:solidFill>
              <a:latin typeface="Roboto"/>
              <a:ea typeface="Roboto"/>
              <a:cs typeface="Roboto"/>
              <a:sym typeface="Roboto"/>
            </a:endParaRPr>
          </a:p>
          <a:p>
            <a:pPr marL="0" lvl="0" indent="0" algn="l" rtl="0">
              <a:spcBef>
                <a:spcPts val="800"/>
              </a:spcBef>
              <a:spcAft>
                <a:spcPts val="0"/>
              </a:spcAft>
              <a:buNone/>
            </a:pPr>
            <a:endParaRPr sz="2400">
              <a:solidFill>
                <a:schemeClr val="dk1"/>
              </a:solidFill>
              <a:latin typeface="Roboto"/>
              <a:ea typeface="Roboto"/>
              <a:cs typeface="Roboto"/>
              <a:sym typeface="Roboto"/>
            </a:endParaRPr>
          </a:p>
          <a:p>
            <a:pPr marL="0" lvl="0" indent="0" algn="l" rtl="0">
              <a:spcBef>
                <a:spcPts val="800"/>
              </a:spcBef>
              <a:spcAft>
                <a:spcPts val="0"/>
              </a:spcAft>
              <a:buNone/>
            </a:pPr>
            <a:endParaRPr sz="24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2400">
              <a:solidFill>
                <a:schemeClr val="dk1"/>
              </a:solidFill>
              <a:latin typeface="Roboto"/>
              <a:ea typeface="Roboto"/>
              <a:cs typeface="Roboto"/>
              <a:sym typeface="Roboto"/>
            </a:endParaRPr>
          </a:p>
          <a:p>
            <a:pPr marL="0" lvl="0" indent="0" algn="l" rtl="0">
              <a:spcBef>
                <a:spcPts val="800"/>
              </a:spcBef>
              <a:spcAft>
                <a:spcPts val="800"/>
              </a:spcAft>
              <a:buNone/>
            </a:pP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Autopsy</a:t>
            </a:r>
            <a:endParaRPr/>
          </a:p>
        </p:txBody>
      </p:sp>
      <p:sp>
        <p:nvSpPr>
          <p:cNvPr id="2585" name="Google Shape;2585;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we’ll look at the software used to </a:t>
            </a:r>
            <a:r>
              <a:rPr lang="en" b="1"/>
              <a:t>analyze the image file</a:t>
            </a:r>
            <a:r>
              <a:rPr lang="en"/>
              <a:t>. </a:t>
            </a:r>
            <a:endParaRPr/>
          </a:p>
        </p:txBody>
      </p:sp>
      <p:sp>
        <p:nvSpPr>
          <p:cNvPr id="2586" name="Google Shape;2586;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587" name="Google Shape;2587;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8" name="Google Shape;2588;p142"/>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solidFill>
                  <a:schemeClr val="dk1"/>
                </a:solidFill>
              </a:rPr>
              <a:t>We will use </a:t>
            </a:r>
            <a:r>
              <a:rPr lang="en" sz="1800" b="1">
                <a:solidFill>
                  <a:schemeClr val="dk1"/>
                </a:solidFill>
              </a:rPr>
              <a:t>Sleuthkit Autopsy</a:t>
            </a:r>
            <a:r>
              <a:rPr lang="en" sz="1800">
                <a:solidFill>
                  <a:schemeClr val="dk1"/>
                </a:solidFill>
              </a:rPr>
              <a:t>, an open source, graphical tool that runs on Windows, Ubuntu, Kali, and OSX. </a:t>
            </a:r>
            <a:endParaRPr sz="1800">
              <a:solidFill>
                <a:schemeClr val="dk1"/>
              </a:solidFill>
            </a:endParaRPr>
          </a:p>
          <a:p>
            <a:pPr marL="0" lvl="0" indent="0" algn="l" rtl="0">
              <a:spcBef>
                <a:spcPts val="800"/>
              </a:spcBef>
              <a:spcAft>
                <a:spcPts val="0"/>
              </a:spcAft>
              <a:buNone/>
            </a:pPr>
            <a:endParaRPr sz="700">
              <a:solidFill>
                <a:schemeClr val="dk1"/>
              </a:solidFill>
            </a:endParaRPr>
          </a:p>
          <a:p>
            <a:pPr marL="0" lvl="0" indent="0" algn="l" rtl="0">
              <a:spcBef>
                <a:spcPts val="800"/>
              </a:spcBef>
              <a:spcAft>
                <a:spcPts val="0"/>
              </a:spcAft>
              <a:buNone/>
            </a:pPr>
            <a:r>
              <a:rPr lang="en" sz="1800">
                <a:solidFill>
                  <a:schemeClr val="dk1"/>
                </a:solidFill>
              </a:rPr>
              <a:t>First we’ll prepare the data by:</a:t>
            </a:r>
            <a:endParaRPr sz="1800">
              <a:solidFill>
                <a:schemeClr val="dk1"/>
              </a:solidFill>
            </a:endParaRPr>
          </a:p>
          <a:p>
            <a:pPr marL="457200" lvl="0" indent="-342900" algn="l" rtl="0">
              <a:spcBef>
                <a:spcPts val="800"/>
              </a:spcBef>
              <a:spcAft>
                <a:spcPts val="0"/>
              </a:spcAft>
              <a:buClr>
                <a:schemeClr val="dk1"/>
              </a:buClr>
              <a:buSzPts val="1800"/>
              <a:buChar char="●"/>
            </a:pPr>
            <a:r>
              <a:rPr lang="en" sz="1800">
                <a:solidFill>
                  <a:schemeClr val="dk1"/>
                </a:solidFill>
              </a:rPr>
              <a:t>Running a virus scan on the image.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Generating an md5 and sha256 hash for the evidence. (To validate that nothing was changed during the investigation.)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Open a terminal window in Kali and navigate to the Evidence directory</a:t>
            </a:r>
            <a:endParaRPr sz="1800">
              <a:solidFill>
                <a:schemeClr val="dk1"/>
              </a:solidFill>
            </a:endParaRPr>
          </a:p>
          <a:p>
            <a:pPr marL="914400" lvl="1" indent="-317500" algn="l" rtl="0">
              <a:lnSpc>
                <a:spcPct val="114000"/>
              </a:lnSpc>
              <a:spcBef>
                <a:spcPts val="120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md5sum tracy-phone-2012-07-15.final.E01 &gt; tracy.original.md5log.txt</a:t>
            </a:r>
            <a:endParaRPr>
              <a:solidFill>
                <a:srgbClr val="24292E"/>
              </a:solidFill>
              <a:latin typeface="Roboto Mono"/>
              <a:ea typeface="Roboto Mono"/>
              <a:cs typeface="Roboto Mono"/>
              <a:sym typeface="Roboto Mono"/>
            </a:endParaRPr>
          </a:p>
          <a:p>
            <a:pPr marL="914400" lvl="1" indent="-317500" algn="l" rtl="0">
              <a:lnSpc>
                <a:spcPct val="115000"/>
              </a:lnSpc>
              <a:spcBef>
                <a:spcPts val="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sha256sum tracy-phone-2012-07-15.final.E01 &gt; tracy.original.sha256log.txt</a:t>
            </a:r>
            <a:endParaRPr>
              <a:solidFill>
                <a:srgbClr val="24292E"/>
              </a:solidFill>
              <a:latin typeface="Roboto Mono"/>
              <a:ea typeface="Roboto Mono"/>
              <a:cs typeface="Roboto Mono"/>
              <a:sym typeface="Roboto Mono"/>
            </a:endParaRPr>
          </a:p>
          <a:p>
            <a:pPr marL="457200" lvl="0" indent="0" algn="l" rtl="0">
              <a:spcBef>
                <a:spcPts val="0"/>
              </a:spcBef>
              <a:spcAft>
                <a:spcPts val="0"/>
              </a:spcAft>
              <a:buNone/>
            </a:pPr>
            <a:endParaRPr>
              <a:solidFill>
                <a:schemeClr val="dk1"/>
              </a:solidFill>
            </a:endParaRPr>
          </a:p>
          <a:p>
            <a:pPr marL="0" lvl="0" indent="0" algn="l" rtl="0">
              <a:spcBef>
                <a:spcPts val="800"/>
              </a:spcBef>
              <a:spcAft>
                <a:spcPts val="8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Autopsy Workflow</a:t>
            </a:r>
            <a:endParaRPr/>
          </a:p>
        </p:txBody>
      </p:sp>
      <p:sp>
        <p:nvSpPr>
          <p:cNvPr id="2594" name="Google Shape;2594;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595" name="Google Shape;2595;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6" name="Google Shape;2596;p143"/>
          <p:cNvSpPr txBox="1">
            <a:spLocks noGrp="1"/>
          </p:cNvSpPr>
          <p:nvPr>
            <p:ph type="body" idx="3"/>
          </p:nvPr>
        </p:nvSpPr>
        <p:spPr>
          <a:xfrm>
            <a:off x="175" y="673150"/>
            <a:ext cx="9144000" cy="42333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AutoNum type="arabicPeriod"/>
            </a:pPr>
            <a:r>
              <a:rPr lang="en" b="1"/>
              <a:t>Create a case</a:t>
            </a:r>
            <a:endParaRPr b="1"/>
          </a:p>
          <a:p>
            <a:pPr marL="914400" lvl="1" indent="-317500" algn="l" rtl="0">
              <a:lnSpc>
                <a:spcPct val="114000"/>
              </a:lnSpc>
              <a:spcBef>
                <a:spcPts val="0"/>
              </a:spcBef>
              <a:spcAft>
                <a:spcPts val="0"/>
              </a:spcAft>
              <a:buSzPts val="1400"/>
              <a:buChar char="○"/>
            </a:pPr>
            <a:r>
              <a:rPr lang="en"/>
              <a:t>Case name, investigator information, and optional information</a:t>
            </a:r>
            <a:endParaRPr/>
          </a:p>
          <a:p>
            <a:pPr marL="457200" lvl="0" indent="-317500" algn="l" rtl="0">
              <a:lnSpc>
                <a:spcPct val="114000"/>
              </a:lnSpc>
              <a:spcBef>
                <a:spcPts val="800"/>
              </a:spcBef>
              <a:spcAft>
                <a:spcPts val="0"/>
              </a:spcAft>
              <a:buSzPts val="1400"/>
              <a:buAutoNum type="arabicPeriod"/>
            </a:pPr>
            <a:r>
              <a:rPr lang="en" b="1"/>
              <a:t>Add an Image</a:t>
            </a:r>
            <a:endParaRPr b="1"/>
          </a:p>
          <a:p>
            <a:pPr marL="914400" lvl="1" indent="-317500" algn="l" rtl="0">
              <a:lnSpc>
                <a:spcPct val="115000"/>
              </a:lnSpc>
              <a:spcBef>
                <a:spcPts val="0"/>
              </a:spcBef>
              <a:spcAft>
                <a:spcPts val="0"/>
              </a:spcAft>
              <a:buSzPts val="1400"/>
              <a:buChar char="○"/>
            </a:pPr>
            <a:r>
              <a:rPr lang="en"/>
              <a:t>Autopsy supports Raw, Encase, and Virtual Disk image formats. </a:t>
            </a:r>
            <a:endParaRPr/>
          </a:p>
          <a:p>
            <a:pPr marL="457200" lvl="0" indent="-317500" algn="l" rtl="0">
              <a:lnSpc>
                <a:spcPct val="114000"/>
              </a:lnSpc>
              <a:spcBef>
                <a:spcPts val="800"/>
              </a:spcBef>
              <a:spcAft>
                <a:spcPts val="0"/>
              </a:spcAft>
              <a:buSzPts val="1400"/>
              <a:buAutoNum type="arabicPeriod"/>
            </a:pPr>
            <a:r>
              <a:rPr lang="en" b="1"/>
              <a:t>Configure ingest modules</a:t>
            </a:r>
            <a:endParaRPr b="1"/>
          </a:p>
          <a:p>
            <a:pPr marL="914400" lvl="1" indent="-317500" algn="l" rtl="0">
              <a:lnSpc>
                <a:spcPct val="115000"/>
              </a:lnSpc>
              <a:spcBef>
                <a:spcPts val="0"/>
              </a:spcBef>
              <a:spcAft>
                <a:spcPts val="0"/>
              </a:spcAft>
              <a:buSzPts val="1400"/>
              <a:buChar char="○"/>
            </a:pPr>
            <a:r>
              <a:rPr lang="en"/>
              <a:t>For example: Email Parser, Embedded File Extractor, Android Analyzer</a:t>
            </a:r>
            <a:endParaRPr/>
          </a:p>
          <a:p>
            <a:pPr marL="457200" lvl="0" indent="-317500" algn="l" rtl="0">
              <a:lnSpc>
                <a:spcPct val="114000"/>
              </a:lnSpc>
              <a:spcBef>
                <a:spcPts val="800"/>
              </a:spcBef>
              <a:spcAft>
                <a:spcPts val="0"/>
              </a:spcAft>
              <a:buSzPts val="1400"/>
              <a:buAutoNum type="arabicPeriod"/>
            </a:pPr>
            <a:r>
              <a:rPr lang="en" b="1"/>
              <a:t>Ingest in progress</a:t>
            </a:r>
            <a:endParaRPr b="1"/>
          </a:p>
          <a:p>
            <a:pPr marL="914400" lvl="1" indent="-317500" algn="l" rtl="0">
              <a:lnSpc>
                <a:spcPct val="115000"/>
              </a:lnSpc>
              <a:spcBef>
                <a:spcPts val="0"/>
              </a:spcBef>
              <a:spcAft>
                <a:spcPts val="0"/>
              </a:spcAft>
              <a:buSzPts val="1400"/>
              <a:buChar char="○"/>
            </a:pPr>
            <a:r>
              <a:rPr lang="en"/>
              <a:t>A time consuming process</a:t>
            </a:r>
            <a:endParaRPr/>
          </a:p>
          <a:p>
            <a:pPr marL="457200" lvl="0" indent="-317500" algn="l" rtl="0">
              <a:lnSpc>
                <a:spcPct val="114000"/>
              </a:lnSpc>
              <a:spcBef>
                <a:spcPts val="800"/>
              </a:spcBef>
              <a:spcAft>
                <a:spcPts val="0"/>
              </a:spcAft>
              <a:buSzPts val="1400"/>
              <a:buAutoNum type="arabicPeriod"/>
            </a:pPr>
            <a:r>
              <a:rPr lang="en" b="1"/>
              <a:t>Manual Analysis</a:t>
            </a:r>
            <a:endParaRPr b="1"/>
          </a:p>
          <a:p>
            <a:pPr marL="914400" lvl="1" indent="-317500" algn="l" rtl="0">
              <a:lnSpc>
                <a:spcPct val="115000"/>
              </a:lnSpc>
              <a:spcBef>
                <a:spcPts val="0"/>
              </a:spcBef>
              <a:spcAft>
                <a:spcPts val="0"/>
              </a:spcAft>
              <a:buSzPts val="1400"/>
              <a:buChar char="○"/>
            </a:pPr>
            <a:r>
              <a:rPr lang="en"/>
              <a:t>Analysing data</a:t>
            </a:r>
            <a:endParaRPr/>
          </a:p>
          <a:p>
            <a:pPr marL="457200" lvl="0" indent="-317500" algn="l" rtl="0">
              <a:lnSpc>
                <a:spcPct val="114000"/>
              </a:lnSpc>
              <a:spcBef>
                <a:spcPts val="800"/>
              </a:spcBef>
              <a:spcAft>
                <a:spcPts val="0"/>
              </a:spcAft>
              <a:buSzPts val="1400"/>
              <a:buAutoNum type="arabicPeriod"/>
            </a:pPr>
            <a:r>
              <a:rPr lang="en" b="1"/>
              <a:t>Create timeline</a:t>
            </a:r>
            <a:endParaRPr b="1"/>
          </a:p>
          <a:p>
            <a:pPr marL="914400" lvl="1" indent="-317500" algn="l" rtl="0">
              <a:lnSpc>
                <a:spcPct val="115000"/>
              </a:lnSpc>
              <a:spcBef>
                <a:spcPts val="0"/>
              </a:spcBef>
              <a:spcAft>
                <a:spcPts val="0"/>
              </a:spcAft>
              <a:buSzPts val="1400"/>
              <a:buChar char="○"/>
            </a:pPr>
            <a:r>
              <a:rPr lang="en"/>
              <a:t>Time, data, and data source</a:t>
            </a:r>
            <a:endParaRPr/>
          </a:p>
          <a:p>
            <a:pPr marL="457200" lvl="0" indent="-317500" algn="l" rtl="0">
              <a:lnSpc>
                <a:spcPct val="114000"/>
              </a:lnSpc>
              <a:spcBef>
                <a:spcPts val="800"/>
              </a:spcBef>
              <a:spcAft>
                <a:spcPts val="0"/>
              </a:spcAft>
              <a:buSzPts val="1400"/>
              <a:buAutoNum type="arabicPeriod"/>
            </a:pPr>
            <a:r>
              <a:rPr lang="en" b="1"/>
              <a:t>Report</a:t>
            </a:r>
            <a:endParaRPr b="1"/>
          </a:p>
          <a:p>
            <a:pPr marL="914400" lvl="1" indent="-317500" algn="l" rtl="0">
              <a:lnSpc>
                <a:spcPct val="115000"/>
              </a:lnSpc>
              <a:spcBef>
                <a:spcPts val="0"/>
              </a:spcBef>
              <a:spcAft>
                <a:spcPts val="0"/>
              </a:spcAft>
              <a:buSzPts val="1400"/>
              <a:buChar char="○"/>
            </a:pPr>
            <a:r>
              <a:rPr lang="en"/>
              <a:t>Format (HTML, Excel)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
        <p:nvSpPr>
          <p:cNvPr id="2602" name="Google Shape;2602;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3" name="Google Shape;260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How to Create a Case</a:t>
            </a:r>
            <a:endParaRPr>
              <a:solidFill>
                <a:srgbClr val="F1C23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14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609" name="Google Shape;2609;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610" name="Google Shape;2610;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11" name="Google Shape;2611;p14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3000" b="1"/>
              <a:t>Activity: </a:t>
            </a:r>
            <a:r>
              <a:rPr lang="en" sz="3000">
                <a:latin typeface="Roboto Light"/>
                <a:ea typeface="Roboto Light"/>
                <a:cs typeface="Roboto Light"/>
                <a:sym typeface="Roboto Light"/>
              </a:rPr>
              <a:t>Introduction to Autopsy</a:t>
            </a:r>
            <a:endParaRPr sz="3000">
              <a:latin typeface="Roboto Light"/>
              <a:ea typeface="Roboto Light"/>
              <a:cs typeface="Roboto Light"/>
              <a:sym typeface="Roboto Light"/>
            </a:endParaRPr>
          </a:p>
          <a:p>
            <a:pPr marL="0" lvl="0" indent="0" algn="l" rtl="0">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load evidence into Autopsy for analysis. Please follow the directions in the checklist. </a:t>
            </a:r>
            <a:endParaRPr sz="1800">
              <a:solidFill>
                <a:srgbClr val="24292E"/>
              </a:solidFill>
              <a:latin typeface="Roboto Light"/>
              <a:ea typeface="Roboto Light"/>
              <a:cs typeface="Roboto Light"/>
              <a:sym typeface="Roboto Light"/>
            </a:endParaRPr>
          </a:p>
          <a:p>
            <a:pPr marL="0" lvl="0" indent="0" algn="l" rtl="0">
              <a:lnSpc>
                <a:spcPct val="100000"/>
              </a:lnSpc>
              <a:spcBef>
                <a:spcPts val="800"/>
              </a:spcBef>
              <a:spcAft>
                <a:spcPts val="800"/>
              </a:spcAft>
              <a:buNone/>
            </a:pPr>
            <a:r>
              <a:rPr lang="en" sz="1800" b="1">
                <a:solidFill>
                  <a:srgbClr val="24292E"/>
                </a:solidFill>
              </a:rPr>
              <a:t>Instructions sent via Slack.</a:t>
            </a:r>
            <a:endParaRPr sz="1800" b="1">
              <a:solidFill>
                <a:srgbClr val="2429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sp>
        <p:nvSpPr>
          <p:cNvPr id="2616" name="Google Shape;261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
        <p:nvSpPr>
          <p:cNvPr id="2617" name="Google Shape;2617;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a:ea typeface="Roboto"/>
                <a:cs typeface="Roboto"/>
                <a:sym typeface="Roboto"/>
              </a:rPr>
              <a:t>Introduction to Autopsy </a:t>
            </a:r>
            <a:endParaRPr>
              <a:latin typeface="Roboto"/>
              <a:ea typeface="Roboto"/>
              <a:cs typeface="Roboto"/>
              <a:sym typeface="Roboto"/>
            </a:endParaRPr>
          </a:p>
        </p:txBody>
      </p:sp>
      <p:sp>
        <p:nvSpPr>
          <p:cNvPr id="2618" name="Google Shape;2618;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Below is a breakdown of the steps you will take. Please refer to the slacked out  file from detailed instructions.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b="1"/>
              <a:t>Pre-Step 1: </a:t>
            </a:r>
            <a:r>
              <a:rPr lang="en"/>
              <a:t>Prepare the Data</a:t>
            </a:r>
            <a:endParaRPr/>
          </a:p>
          <a:p>
            <a:pPr marL="0" lvl="0" indent="0" algn="l" rtl="0">
              <a:spcBef>
                <a:spcPts val="1000"/>
              </a:spcBef>
              <a:spcAft>
                <a:spcPts val="0"/>
              </a:spcAft>
              <a:buClr>
                <a:schemeClr val="dk1"/>
              </a:buClr>
              <a:buSzPts val="1100"/>
              <a:buFont typeface="Arial"/>
              <a:buNone/>
            </a:pPr>
            <a:r>
              <a:rPr lang="en" b="1"/>
              <a:t>Pre-Step 2:</a:t>
            </a:r>
            <a:r>
              <a:rPr lang="en"/>
              <a:t> Getting Started: Creating a Case</a:t>
            </a:r>
            <a:endParaRPr/>
          </a:p>
          <a:p>
            <a:pPr marL="0" lvl="0" indent="0" algn="l" rtl="0">
              <a:spcBef>
                <a:spcPts val="1000"/>
              </a:spcBef>
              <a:spcAft>
                <a:spcPts val="0"/>
              </a:spcAft>
              <a:buClr>
                <a:schemeClr val="dk1"/>
              </a:buClr>
              <a:buSzPts val="1100"/>
              <a:buFont typeface="Arial"/>
              <a:buNone/>
            </a:pPr>
            <a:r>
              <a:rPr lang="en" b="1"/>
              <a:t>Step 1:</a:t>
            </a:r>
            <a:r>
              <a:rPr lang="en"/>
              <a:t> Set Up Case Information + Optional Information</a:t>
            </a:r>
            <a:endParaRPr/>
          </a:p>
          <a:p>
            <a:pPr marL="0" lvl="0" indent="0" algn="l" rtl="0">
              <a:spcBef>
                <a:spcPts val="1000"/>
              </a:spcBef>
              <a:spcAft>
                <a:spcPts val="0"/>
              </a:spcAft>
              <a:buClr>
                <a:schemeClr val="dk1"/>
              </a:buClr>
              <a:buSzPts val="1100"/>
              <a:buFont typeface="Arial"/>
              <a:buNone/>
            </a:pPr>
            <a:r>
              <a:rPr lang="en" b="1"/>
              <a:t>Step 2: </a:t>
            </a:r>
            <a:r>
              <a:rPr lang="en"/>
              <a:t>Select Types of Data</a:t>
            </a:r>
            <a:endParaRPr/>
          </a:p>
          <a:p>
            <a:pPr marL="0" lvl="0" indent="0" algn="l" rtl="0">
              <a:spcBef>
                <a:spcPts val="1000"/>
              </a:spcBef>
              <a:spcAft>
                <a:spcPts val="0"/>
              </a:spcAft>
              <a:buClr>
                <a:schemeClr val="dk1"/>
              </a:buClr>
              <a:buSzPts val="1100"/>
              <a:buFont typeface="Arial"/>
              <a:buNone/>
            </a:pPr>
            <a:r>
              <a:rPr lang="en" b="1"/>
              <a:t>Step 3:</a:t>
            </a:r>
            <a:r>
              <a:rPr lang="en"/>
              <a:t> Configure Ingest Modules (Hash Data Sets + Additional Ingest Settings)</a:t>
            </a:r>
            <a:endParaRPr/>
          </a:p>
          <a:p>
            <a:pPr marL="0" lvl="0" indent="0" algn="l" rtl="0">
              <a:spcBef>
                <a:spcPts val="1000"/>
              </a:spcBef>
              <a:spcAft>
                <a:spcPts val="0"/>
              </a:spcAft>
              <a:buClr>
                <a:schemeClr val="dk1"/>
              </a:buClr>
              <a:buSzPts val="1100"/>
              <a:buFont typeface="Arial"/>
              <a:buNone/>
            </a:pPr>
            <a:r>
              <a:rPr lang="en" b="1"/>
              <a:t>Step 4: </a:t>
            </a:r>
            <a:r>
              <a:rPr lang="en"/>
              <a:t>View Output from Autopsy</a:t>
            </a:r>
            <a:endParaRPr/>
          </a:p>
          <a:p>
            <a:pPr marL="0" lvl="0" indent="0" algn="l" rtl="0">
              <a:spcBef>
                <a:spcPts val="100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619" name="Google Shape;2619;p14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
        <p:nvSpPr>
          <p:cNvPr id="2620" name="Google Shape;2620;p146"/>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626" name="Google Shape;2626;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27" name="Google Shape;2627;p147"/>
          <p:cNvSpPr txBox="1"/>
          <p:nvPr/>
        </p:nvSpPr>
        <p:spPr>
          <a:xfrm>
            <a:off x="2405850" y="3516925"/>
            <a:ext cx="4332300"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Introduction to Autopsy</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633" name="Google Shape;263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634" name="Google Shape;263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
        <p:nvSpPr>
          <p:cNvPr id="2635" name="Google Shape;2635;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36" name="Google Shape;2636;p148"/>
          <p:cNvSpPr txBox="1"/>
          <p:nvPr/>
        </p:nvSpPr>
        <p:spPr>
          <a:xfrm>
            <a:off x="333375" y="1266825"/>
            <a:ext cx="8619300" cy="3489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Summarize the basic principles and methodologies of digital forensics.</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Describe various types of jobs and skill sets needed for digital forensics.</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Outline the proper way to collect, preserve, analyze, and report.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conduct a preliminary review of a forensics case.</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preserving and documenting evidence using Autopsy 4.0.</a:t>
            </a:r>
            <a:endParaRPr sz="2000">
              <a:latin typeface="Roboto Light"/>
              <a:ea typeface="Roboto Light"/>
              <a:cs typeface="Roboto Light"/>
              <a:sym typeface="Roboto Light"/>
            </a:endParaRPr>
          </a:p>
        </p:txBody>
      </p:sp>
      <p:sp>
        <p:nvSpPr>
          <p:cNvPr id="2637" name="Google Shape;2637;p148"/>
          <p:cNvSpPr/>
          <p:nvPr/>
        </p:nvSpPr>
        <p:spPr>
          <a:xfrm>
            <a:off x="430175" y="136045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48"/>
          <p:cNvSpPr/>
          <p:nvPr/>
        </p:nvSpPr>
        <p:spPr>
          <a:xfrm>
            <a:off x="409248" y="2360525"/>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148"/>
          <p:cNvSpPr/>
          <p:nvPr/>
        </p:nvSpPr>
        <p:spPr>
          <a:xfrm>
            <a:off x="425850" y="3263662"/>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148"/>
          <p:cNvSpPr/>
          <p:nvPr/>
        </p:nvSpPr>
        <p:spPr>
          <a:xfrm>
            <a:off x="430175" y="371610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148"/>
          <p:cNvSpPr/>
          <p:nvPr/>
        </p:nvSpPr>
        <p:spPr>
          <a:xfrm>
            <a:off x="430175" y="4231825"/>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Digital Forensics and the Chain of Custody</a:t>
            </a:r>
            <a:endParaRPr/>
          </a:p>
        </p:txBody>
      </p:sp>
      <p:sp>
        <p:nvSpPr>
          <p:cNvPr id="2066" name="Google Shape;2066;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goal of digital forensics is to present evidence that can be used </a:t>
            </a:r>
            <a:r>
              <a:rPr lang="en" b="1"/>
              <a:t>in a court of law</a:t>
            </a:r>
            <a:r>
              <a:rPr lang="en"/>
              <a:t>. </a:t>
            </a:r>
            <a:endParaRPr/>
          </a:p>
        </p:txBody>
      </p:sp>
      <p:sp>
        <p:nvSpPr>
          <p:cNvPr id="2067" name="Google Shape;2067;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68" name="Google Shape;2068;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9" name="Google Shape;2069;p107"/>
          <p:cNvSpPr txBox="1">
            <a:spLocks noGrp="1"/>
          </p:cNvSpPr>
          <p:nvPr>
            <p:ph type="body" idx="3"/>
          </p:nvPr>
        </p:nvSpPr>
        <p:spPr>
          <a:xfrm>
            <a:off x="175" y="1587175"/>
            <a:ext cx="9144000" cy="331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A </a:t>
            </a:r>
            <a:r>
              <a:rPr lang="en" sz="1800" b="1"/>
              <a:t>chain of custody</a:t>
            </a:r>
            <a:r>
              <a:rPr lang="en" sz="1800"/>
              <a:t> assures integrity and accountability of the investigation by</a:t>
            </a:r>
            <a:endParaRPr sz="1800"/>
          </a:p>
          <a:p>
            <a:pPr marL="457200" lvl="0" indent="-342900" algn="l" rtl="0">
              <a:lnSpc>
                <a:spcPct val="150000"/>
              </a:lnSpc>
              <a:spcBef>
                <a:spcPts val="800"/>
              </a:spcBef>
              <a:spcAft>
                <a:spcPts val="0"/>
              </a:spcAft>
              <a:buSzPts val="1800"/>
              <a:buChar char="●"/>
            </a:pPr>
            <a:r>
              <a:rPr lang="en" sz="1800"/>
              <a:t>Documenting every step of the investigation. </a:t>
            </a:r>
            <a:endParaRPr sz="1800"/>
          </a:p>
          <a:p>
            <a:pPr marL="457200" lvl="0" indent="-342900" algn="l" rtl="0">
              <a:lnSpc>
                <a:spcPct val="150000"/>
              </a:lnSpc>
              <a:spcBef>
                <a:spcPts val="0"/>
              </a:spcBef>
              <a:spcAft>
                <a:spcPts val="0"/>
              </a:spcAft>
              <a:buSzPts val="1800"/>
              <a:buChar char="●"/>
            </a:pPr>
            <a:r>
              <a:rPr lang="en" sz="1800"/>
              <a:t>Showing uninterrupted control. </a:t>
            </a:r>
            <a:endParaRPr sz="1800"/>
          </a:p>
          <a:p>
            <a:pPr marL="457200" lvl="0" indent="-342900" algn="l" rtl="0">
              <a:lnSpc>
                <a:spcPct val="150000"/>
              </a:lnSpc>
              <a:spcBef>
                <a:spcPts val="0"/>
              </a:spcBef>
              <a:spcAft>
                <a:spcPts val="0"/>
              </a:spcAft>
              <a:buSzPts val="1800"/>
              <a:buChar char="●"/>
            </a:pPr>
            <a:r>
              <a:rPr lang="en" sz="1800"/>
              <a:t>Ensuring evidence is not tampered with or contaminated.  </a:t>
            </a:r>
            <a:endParaRPr sz="1800"/>
          </a:p>
          <a:p>
            <a:pPr marL="457200" lvl="0" indent="0" algn="l" rtl="0">
              <a:lnSpc>
                <a:spcPct val="150000"/>
              </a:lnSpc>
              <a:spcBef>
                <a:spcPts val="800"/>
              </a:spcBef>
              <a:spcAft>
                <a:spcPts val="0"/>
              </a:spcAft>
              <a:buNone/>
            </a:pPr>
            <a:endParaRPr sz="1800"/>
          </a:p>
          <a:p>
            <a:pPr marL="0" lvl="0" indent="0" algn="l" rtl="0">
              <a:spcBef>
                <a:spcPts val="800"/>
              </a:spcBef>
              <a:spcAft>
                <a:spcPts val="0"/>
              </a:spcAft>
              <a:buClr>
                <a:schemeClr val="dk1"/>
              </a:buClr>
              <a:buSzPts val="1100"/>
              <a:buFont typeface="Arial"/>
              <a:buNone/>
            </a:pPr>
            <a:r>
              <a:rPr lang="en" sz="1800">
                <a:solidFill>
                  <a:schemeClr val="dk1"/>
                </a:solidFill>
              </a:rPr>
              <a:t>Defense attorneys will look for mistakes in the chain of custody form to render the evidence inadmissible.  </a:t>
            </a:r>
            <a:endParaRPr sz="1800">
              <a:solidFill>
                <a:schemeClr val="dk1"/>
              </a:solidFill>
            </a:endParaRPr>
          </a:p>
          <a:p>
            <a:pPr marL="0" lvl="0" indent="0" algn="l" rtl="0">
              <a:spcBef>
                <a:spcPts val="1200"/>
              </a:spcBef>
              <a:spcAft>
                <a:spcPts val="8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National Initiative for Cybersecurity Education (NICE)</a:t>
            </a:r>
            <a:endParaRPr/>
          </a:p>
        </p:txBody>
      </p:sp>
      <p:sp>
        <p:nvSpPr>
          <p:cNvPr id="2075" name="Google Shape;2075;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Explore the NICE site and check out some jobs for these various speciality areas:</a:t>
            </a:r>
            <a:endParaRPr/>
          </a:p>
        </p:txBody>
      </p:sp>
      <p:sp>
        <p:nvSpPr>
          <p:cNvPr id="2076" name="Google Shape;2076;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2077" name="Google Shape;2077;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Source: https://niccs.us-cert.gov/workforce-development/cyber-security-workforce-framework</a:t>
            </a:r>
            <a:endParaRPr/>
          </a:p>
        </p:txBody>
      </p:sp>
      <p:grpSp>
        <p:nvGrpSpPr>
          <p:cNvPr id="2078" name="Google Shape;2078;p108"/>
          <p:cNvGrpSpPr/>
          <p:nvPr/>
        </p:nvGrpSpPr>
        <p:grpSpPr>
          <a:xfrm rot="2700000">
            <a:off x="294271" y="420201"/>
            <a:ext cx="2471523" cy="2367205"/>
            <a:chOff x="363524" y="1258050"/>
            <a:chExt cx="2940654" cy="2810388"/>
          </a:xfrm>
        </p:grpSpPr>
        <p:sp>
          <p:nvSpPr>
            <p:cNvPr id="2079" name="Google Shape;2079;p108"/>
            <p:cNvSpPr/>
            <p:nvPr/>
          </p:nvSpPr>
          <p:spPr>
            <a:xfrm rot="2700000">
              <a:off x="1356161" y="1011412"/>
              <a:ext cx="561726" cy="3040276"/>
            </a:xfrm>
            <a:prstGeom prst="roundRect">
              <a:avLst>
                <a:gd name="adj" fmla="val 50000"/>
              </a:avLst>
            </a:prstGeom>
            <a:solidFill>
              <a:srgbClr val="B45F0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2081" name="Google Shape;2081;p10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Analyze</a:t>
              </a:r>
              <a:endParaRPr sz="800" b="1">
                <a:solidFill>
                  <a:srgbClr val="FFFFFF"/>
                </a:solidFill>
                <a:latin typeface="Roboto"/>
                <a:ea typeface="Roboto"/>
                <a:cs typeface="Roboto"/>
                <a:sym typeface="Roboto"/>
              </a:endParaRPr>
            </a:p>
          </p:txBody>
        </p:sp>
        <p:sp>
          <p:nvSpPr>
            <p:cNvPr id="2082" name="Google Shape;2082;p108"/>
            <p:cNvSpPr txBox="1"/>
            <p:nvPr/>
          </p:nvSpPr>
          <p:spPr>
            <a:xfrm rot="-2700000">
              <a:off x="616289" y="2596278"/>
              <a:ext cx="2938877"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Performs highly specialized review and evaluation of incoming cybersecurity information to determine its usefulness for intelligence. </a:t>
              </a:r>
              <a:endParaRPr sz="900" b="1">
                <a:latin typeface="Roboto"/>
                <a:ea typeface="Roboto"/>
                <a:cs typeface="Roboto"/>
                <a:sym typeface="Roboto"/>
              </a:endParaRPr>
            </a:p>
          </p:txBody>
        </p:sp>
      </p:grpSp>
      <p:grpSp>
        <p:nvGrpSpPr>
          <p:cNvPr id="2083" name="Google Shape;2083;p108"/>
          <p:cNvGrpSpPr/>
          <p:nvPr/>
        </p:nvGrpSpPr>
        <p:grpSpPr>
          <a:xfrm rot="2700000">
            <a:off x="294271" y="1788176"/>
            <a:ext cx="2471523" cy="2367205"/>
            <a:chOff x="363524" y="1258050"/>
            <a:chExt cx="2940654" cy="2810388"/>
          </a:xfrm>
        </p:grpSpPr>
        <p:sp>
          <p:nvSpPr>
            <p:cNvPr id="2084" name="Google Shape;2084;p108"/>
            <p:cNvSpPr/>
            <p:nvPr/>
          </p:nvSpPr>
          <p:spPr>
            <a:xfrm rot="2700000">
              <a:off x="1356161" y="1011412"/>
              <a:ext cx="561726" cy="3040276"/>
            </a:xfrm>
            <a:prstGeom prst="roundRect">
              <a:avLst>
                <a:gd name="adj" fmla="val 50000"/>
              </a:avLst>
            </a:prstGeom>
            <a:solidFill>
              <a:srgbClr val="45818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4</a:t>
              </a:r>
              <a:endParaRPr sz="1200" b="1">
                <a:latin typeface="Roboto"/>
                <a:ea typeface="Roboto"/>
                <a:cs typeface="Roboto"/>
                <a:sym typeface="Roboto"/>
              </a:endParaRPr>
            </a:p>
          </p:txBody>
        </p:sp>
        <p:sp>
          <p:nvSpPr>
            <p:cNvPr id="2086" name="Google Shape;2086;p10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Operate and Maintain</a:t>
              </a:r>
              <a:endParaRPr sz="800" b="1">
                <a:solidFill>
                  <a:srgbClr val="FFFFFF"/>
                </a:solidFill>
                <a:latin typeface="Roboto"/>
                <a:ea typeface="Roboto"/>
                <a:cs typeface="Roboto"/>
                <a:sym typeface="Roboto"/>
              </a:endParaRPr>
            </a:p>
          </p:txBody>
        </p:sp>
        <p:sp>
          <p:nvSpPr>
            <p:cNvPr id="2087" name="Google Shape;2087;p108"/>
            <p:cNvSpPr txBox="1"/>
            <p:nvPr/>
          </p:nvSpPr>
          <p:spPr>
            <a:xfrm rot="-2700000">
              <a:off x="616289" y="2596278"/>
              <a:ext cx="2938877"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Provides support, administration, and maintenance to ensure effective and efficient IT system performance and security. </a:t>
              </a:r>
              <a:endParaRPr sz="900" b="1">
                <a:latin typeface="Roboto"/>
                <a:ea typeface="Roboto"/>
                <a:cs typeface="Roboto"/>
                <a:sym typeface="Roboto"/>
              </a:endParaRPr>
            </a:p>
          </p:txBody>
        </p:sp>
      </p:grpSp>
      <p:grpSp>
        <p:nvGrpSpPr>
          <p:cNvPr id="2088" name="Google Shape;2088;p108"/>
          <p:cNvGrpSpPr/>
          <p:nvPr/>
        </p:nvGrpSpPr>
        <p:grpSpPr>
          <a:xfrm rot="2700000">
            <a:off x="3124459" y="1732826"/>
            <a:ext cx="2471523" cy="2367205"/>
            <a:chOff x="363524" y="1258050"/>
            <a:chExt cx="2940654" cy="2810388"/>
          </a:xfrm>
        </p:grpSpPr>
        <p:sp>
          <p:nvSpPr>
            <p:cNvPr id="2089" name="Google Shape;2089;p108"/>
            <p:cNvSpPr/>
            <p:nvPr/>
          </p:nvSpPr>
          <p:spPr>
            <a:xfrm rot="2700000">
              <a:off x="1356161" y="1011412"/>
              <a:ext cx="561726" cy="3040276"/>
            </a:xfrm>
            <a:prstGeom prst="roundRect">
              <a:avLst>
                <a:gd name="adj" fmla="val 50000"/>
              </a:avLst>
            </a:prstGeom>
            <a:solidFill>
              <a:srgbClr val="1C458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5</a:t>
              </a:r>
              <a:endParaRPr sz="1200" b="1">
                <a:latin typeface="Roboto"/>
                <a:ea typeface="Roboto"/>
                <a:cs typeface="Roboto"/>
                <a:sym typeface="Roboto"/>
              </a:endParaRPr>
            </a:p>
          </p:txBody>
        </p:sp>
        <p:sp>
          <p:nvSpPr>
            <p:cNvPr id="2091" name="Google Shape;2091;p10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Oversee and Govern</a:t>
              </a:r>
              <a:endParaRPr sz="800" b="1">
                <a:solidFill>
                  <a:srgbClr val="FFFFFF"/>
                </a:solidFill>
                <a:latin typeface="Roboto"/>
                <a:ea typeface="Roboto"/>
                <a:cs typeface="Roboto"/>
                <a:sym typeface="Roboto"/>
              </a:endParaRPr>
            </a:p>
          </p:txBody>
        </p:sp>
        <p:sp>
          <p:nvSpPr>
            <p:cNvPr id="2092" name="Google Shape;2092;p108"/>
            <p:cNvSpPr txBox="1"/>
            <p:nvPr/>
          </p:nvSpPr>
          <p:spPr>
            <a:xfrm rot="-2700000">
              <a:off x="616289" y="2596278"/>
              <a:ext cx="2938877"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Provides leadership, management, direction, or development advocacy so the organization can effectively operate. </a:t>
              </a:r>
              <a:endParaRPr sz="900" b="1">
                <a:latin typeface="Roboto"/>
                <a:ea typeface="Roboto"/>
                <a:cs typeface="Roboto"/>
                <a:sym typeface="Roboto"/>
              </a:endParaRPr>
            </a:p>
          </p:txBody>
        </p:sp>
      </p:grpSp>
      <p:grpSp>
        <p:nvGrpSpPr>
          <p:cNvPr id="2093" name="Google Shape;2093;p108"/>
          <p:cNvGrpSpPr/>
          <p:nvPr/>
        </p:nvGrpSpPr>
        <p:grpSpPr>
          <a:xfrm rot="2716530">
            <a:off x="6207085" y="1677307"/>
            <a:ext cx="2482987" cy="2335771"/>
            <a:chOff x="369941" y="1251633"/>
            <a:chExt cx="2814099" cy="2632694"/>
          </a:xfrm>
        </p:grpSpPr>
        <p:sp>
          <p:nvSpPr>
            <p:cNvPr id="2094" name="Google Shape;2094;p108"/>
            <p:cNvSpPr/>
            <p:nvPr/>
          </p:nvSpPr>
          <p:spPr>
            <a:xfrm rot="2700000">
              <a:off x="1362578" y="1004995"/>
              <a:ext cx="561726" cy="3040276"/>
            </a:xfrm>
            <a:prstGeom prst="roundRect">
              <a:avLst>
                <a:gd name="adj" fmla="val 50000"/>
              </a:avLst>
            </a:prstGeom>
            <a:solidFill>
              <a:srgbClr val="DA238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6</a:t>
              </a:r>
              <a:endParaRPr sz="1200" b="1">
                <a:latin typeface="Roboto"/>
                <a:ea typeface="Roboto"/>
                <a:cs typeface="Roboto"/>
                <a:sym typeface="Roboto"/>
              </a:endParaRPr>
            </a:p>
          </p:txBody>
        </p:sp>
        <p:sp>
          <p:nvSpPr>
            <p:cNvPr id="2096" name="Google Shape;2096;p108"/>
            <p:cNvSpPr txBox="1"/>
            <p:nvPr/>
          </p:nvSpPr>
          <p:spPr>
            <a:xfrm rot="-2700000">
              <a:off x="565918" y="2237783"/>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Protect and Defend</a:t>
              </a:r>
              <a:endParaRPr sz="800" b="1">
                <a:solidFill>
                  <a:srgbClr val="FFFFFF"/>
                </a:solidFill>
                <a:latin typeface="Roboto"/>
                <a:ea typeface="Roboto"/>
                <a:cs typeface="Roboto"/>
                <a:sym typeface="Roboto"/>
              </a:endParaRPr>
            </a:p>
          </p:txBody>
        </p:sp>
        <p:sp>
          <p:nvSpPr>
            <p:cNvPr id="2097" name="Google Shape;2097;p108"/>
            <p:cNvSpPr txBox="1"/>
            <p:nvPr/>
          </p:nvSpPr>
          <p:spPr>
            <a:xfrm rot="-2700000">
              <a:off x="849954" y="2558717"/>
              <a:ext cx="2524371"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Identifies, analyzes, and mitigates threats to internal IT systems and networks. </a:t>
              </a:r>
              <a:endParaRPr sz="1000" b="1">
                <a:latin typeface="Roboto"/>
                <a:ea typeface="Roboto"/>
                <a:cs typeface="Roboto"/>
                <a:sym typeface="Roboto"/>
              </a:endParaRPr>
            </a:p>
          </p:txBody>
        </p:sp>
      </p:grpSp>
      <p:grpSp>
        <p:nvGrpSpPr>
          <p:cNvPr id="2098" name="Google Shape;2098;p108"/>
          <p:cNvGrpSpPr/>
          <p:nvPr/>
        </p:nvGrpSpPr>
        <p:grpSpPr>
          <a:xfrm rot="2716461">
            <a:off x="3044862" y="3052194"/>
            <a:ext cx="2741418" cy="2484070"/>
            <a:chOff x="369929" y="1469330"/>
            <a:chExt cx="2900573" cy="2643314"/>
          </a:xfrm>
        </p:grpSpPr>
        <p:sp>
          <p:nvSpPr>
            <p:cNvPr id="2099" name="Google Shape;2099;p108"/>
            <p:cNvSpPr/>
            <p:nvPr/>
          </p:nvSpPr>
          <p:spPr>
            <a:xfrm rot="2700000">
              <a:off x="1249415" y="1278190"/>
              <a:ext cx="518026" cy="2702138"/>
            </a:xfrm>
            <a:prstGeom prst="roundRect">
              <a:avLst>
                <a:gd name="adj" fmla="val 50000"/>
              </a:avLst>
            </a:prstGeom>
            <a:solidFill>
              <a:srgbClr val="99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7</a:t>
              </a:r>
              <a:endParaRPr sz="1200" b="1">
                <a:latin typeface="Roboto"/>
                <a:ea typeface="Roboto"/>
                <a:cs typeface="Roboto"/>
                <a:sym typeface="Roboto"/>
              </a:endParaRPr>
            </a:p>
          </p:txBody>
        </p:sp>
        <p:sp>
          <p:nvSpPr>
            <p:cNvPr id="2101" name="Google Shape;2101;p108"/>
            <p:cNvSpPr txBox="1"/>
            <p:nvPr/>
          </p:nvSpPr>
          <p:spPr>
            <a:xfrm rot="-2700000">
              <a:off x="565918" y="2237783"/>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Securely Provision</a:t>
              </a:r>
              <a:endParaRPr sz="800" b="1">
                <a:solidFill>
                  <a:srgbClr val="FFFFFF"/>
                </a:solidFill>
                <a:latin typeface="Roboto"/>
                <a:ea typeface="Roboto"/>
                <a:cs typeface="Roboto"/>
                <a:sym typeface="Roboto"/>
              </a:endParaRPr>
            </a:p>
          </p:txBody>
        </p:sp>
        <p:sp>
          <p:nvSpPr>
            <p:cNvPr id="2102" name="Google Shape;2102;p108"/>
            <p:cNvSpPr txBox="1"/>
            <p:nvPr/>
          </p:nvSpPr>
          <p:spPr>
            <a:xfrm rot="-2700000">
              <a:off x="534449" y="2620534"/>
              <a:ext cx="2995304"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Conceptualizes, designs, procures, and builds secure IT systems with responsibility for aspects of systems and network development. </a:t>
              </a:r>
              <a:endParaRPr sz="1000" b="1">
                <a:latin typeface="Roboto"/>
                <a:ea typeface="Roboto"/>
                <a:cs typeface="Roboto"/>
                <a:sym typeface="Roboto"/>
              </a:endParaRPr>
            </a:p>
          </p:txBody>
        </p:sp>
      </p:grpSp>
      <p:grpSp>
        <p:nvGrpSpPr>
          <p:cNvPr id="2103" name="Google Shape;2103;p108"/>
          <p:cNvGrpSpPr/>
          <p:nvPr/>
        </p:nvGrpSpPr>
        <p:grpSpPr>
          <a:xfrm rot="2700000">
            <a:off x="3124471" y="420201"/>
            <a:ext cx="2471523" cy="2367205"/>
            <a:chOff x="363524" y="1258050"/>
            <a:chExt cx="2940654" cy="2810388"/>
          </a:xfrm>
        </p:grpSpPr>
        <p:sp>
          <p:nvSpPr>
            <p:cNvPr id="2104" name="Google Shape;2104;p108"/>
            <p:cNvSpPr/>
            <p:nvPr/>
          </p:nvSpPr>
          <p:spPr>
            <a:xfrm rot="2700000">
              <a:off x="1356161" y="1011412"/>
              <a:ext cx="561726" cy="3040276"/>
            </a:xfrm>
            <a:prstGeom prst="roundRect">
              <a:avLst>
                <a:gd name="adj" fmla="val 50000"/>
              </a:avLst>
            </a:prstGeom>
            <a:solidFill>
              <a:srgbClr val="3876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2106" name="Google Shape;2106;p10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Collect and Operate</a:t>
              </a:r>
              <a:endParaRPr sz="800" b="1">
                <a:solidFill>
                  <a:srgbClr val="FFFFFF"/>
                </a:solidFill>
                <a:latin typeface="Roboto"/>
                <a:ea typeface="Roboto"/>
                <a:cs typeface="Roboto"/>
                <a:sym typeface="Roboto"/>
              </a:endParaRPr>
            </a:p>
          </p:txBody>
        </p:sp>
        <p:sp>
          <p:nvSpPr>
            <p:cNvPr id="2107" name="Google Shape;2107;p108"/>
            <p:cNvSpPr txBox="1"/>
            <p:nvPr/>
          </p:nvSpPr>
          <p:spPr>
            <a:xfrm rot="-2700000">
              <a:off x="616289" y="2596278"/>
              <a:ext cx="2938877"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latin typeface="Roboto"/>
                  <a:ea typeface="Roboto"/>
                  <a:cs typeface="Roboto"/>
                  <a:sym typeface="Roboto"/>
                </a:rPr>
                <a:t>Provides specialized denial and deception operations and collection of cyber information used to develop intelligence. </a:t>
              </a:r>
              <a:endParaRPr sz="900" b="1">
                <a:latin typeface="Roboto"/>
                <a:ea typeface="Roboto"/>
                <a:cs typeface="Roboto"/>
                <a:sym typeface="Roboto"/>
              </a:endParaRPr>
            </a:p>
          </p:txBody>
        </p:sp>
      </p:grpSp>
      <p:grpSp>
        <p:nvGrpSpPr>
          <p:cNvPr id="2108" name="Google Shape;2108;p108"/>
          <p:cNvGrpSpPr/>
          <p:nvPr/>
        </p:nvGrpSpPr>
        <p:grpSpPr>
          <a:xfrm rot="2700000">
            <a:off x="6137246" y="420201"/>
            <a:ext cx="2471523" cy="2367205"/>
            <a:chOff x="363524" y="1258050"/>
            <a:chExt cx="2940654" cy="2810388"/>
          </a:xfrm>
        </p:grpSpPr>
        <p:sp>
          <p:nvSpPr>
            <p:cNvPr id="2109" name="Google Shape;2109;p108"/>
            <p:cNvSpPr/>
            <p:nvPr/>
          </p:nvSpPr>
          <p:spPr>
            <a:xfrm rot="2700000">
              <a:off x="1356161" y="1011412"/>
              <a:ext cx="561726" cy="3040276"/>
            </a:xfrm>
            <a:prstGeom prst="roundRect">
              <a:avLst>
                <a:gd name="adj" fmla="val 50000"/>
              </a:avLst>
            </a:prstGeom>
            <a:solidFill>
              <a:srgbClr val="674EA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08"/>
            <p:cNvSpPr/>
            <p:nvPr/>
          </p:nvSpPr>
          <p:spPr>
            <a:xfrm rot="-2700000">
              <a:off x="580546" y="3205250"/>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3</a:t>
              </a:r>
              <a:endParaRPr sz="1200" b="1">
                <a:latin typeface="Roboto"/>
                <a:ea typeface="Roboto"/>
                <a:cs typeface="Roboto"/>
                <a:sym typeface="Roboto"/>
              </a:endParaRPr>
            </a:p>
          </p:txBody>
        </p:sp>
        <p:sp>
          <p:nvSpPr>
            <p:cNvPr id="2111" name="Google Shape;2111;p10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Investigate</a:t>
              </a:r>
              <a:endParaRPr sz="800" b="1">
                <a:solidFill>
                  <a:srgbClr val="FFFFFF"/>
                </a:solidFill>
                <a:latin typeface="Roboto"/>
                <a:ea typeface="Roboto"/>
                <a:cs typeface="Roboto"/>
                <a:sym typeface="Roboto"/>
              </a:endParaRPr>
            </a:p>
          </p:txBody>
        </p:sp>
        <p:sp>
          <p:nvSpPr>
            <p:cNvPr id="2112" name="Google Shape;2112;p108"/>
            <p:cNvSpPr txBox="1"/>
            <p:nvPr/>
          </p:nvSpPr>
          <p:spPr>
            <a:xfrm rot="-2700000">
              <a:off x="616289" y="2596278"/>
              <a:ext cx="2938877"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Investigates cybersecurity events or crimes related to IT systems, networks, and digital evidence.</a:t>
              </a:r>
              <a:endParaRPr sz="10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National Initiative for Cybersecurity Careers and Studies (</a:t>
            </a:r>
            <a:r>
              <a:rPr lang="en" sz="2200">
                <a:solidFill>
                  <a:schemeClr val="dk1"/>
                </a:solidFill>
              </a:rPr>
              <a:t>NICCS)</a:t>
            </a:r>
            <a:r>
              <a:rPr lang="en" sz="2200"/>
              <a:t> </a:t>
            </a:r>
            <a:endParaRPr sz="2200"/>
          </a:p>
        </p:txBody>
      </p:sp>
      <p:sp>
        <p:nvSpPr>
          <p:cNvPr id="2118" name="Google Shape;2118;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NICCS site provides resources for determining the knowledge, skills, and abilities (KSAs) of digital forensics positions</a:t>
            </a:r>
            <a:endParaRPr/>
          </a:p>
          <a:p>
            <a:pPr marL="0" lvl="0" indent="0" algn="l" rtl="0">
              <a:spcBef>
                <a:spcPts val="0"/>
              </a:spcBef>
              <a:spcAft>
                <a:spcPts val="0"/>
              </a:spcAft>
              <a:buNone/>
            </a:pPr>
            <a:endParaRPr sz="1600"/>
          </a:p>
          <a:p>
            <a:pPr marL="0" lvl="0" indent="0" algn="l" rtl="0">
              <a:spcBef>
                <a:spcPts val="0"/>
              </a:spcBef>
              <a:spcAft>
                <a:spcPts val="0"/>
              </a:spcAft>
              <a:buNone/>
            </a:pPr>
            <a:r>
              <a:rPr lang="en" sz="1600"/>
              <a:t>Check out some of the KSAs for Cyber Defense Forensics Analysts on the NICCS page:</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
        <p:nvSpPr>
          <p:cNvPr id="2119" name="Google Shape;2119;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120" name="Google Shape;2120;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Source: https://niccs.us-cert.gov/workforce-development/cyber-security-workforce-framework/digital-forensics</a:t>
            </a:r>
            <a:endParaRPr/>
          </a:p>
        </p:txBody>
      </p:sp>
      <p:grpSp>
        <p:nvGrpSpPr>
          <p:cNvPr id="2121" name="Google Shape;2121;p109"/>
          <p:cNvGrpSpPr/>
          <p:nvPr/>
        </p:nvGrpSpPr>
        <p:grpSpPr>
          <a:xfrm>
            <a:off x="6254516" y="1973268"/>
            <a:ext cx="2460300" cy="2460300"/>
            <a:chOff x="6254516" y="1318143"/>
            <a:chExt cx="2460300" cy="2460300"/>
          </a:xfrm>
        </p:grpSpPr>
        <p:sp>
          <p:nvSpPr>
            <p:cNvPr id="2122" name="Google Shape;2122;p109"/>
            <p:cNvSpPr/>
            <p:nvPr/>
          </p:nvSpPr>
          <p:spPr>
            <a:xfrm rot="2700000">
              <a:off x="7239866" y="1053398"/>
              <a:ext cx="489601" cy="2989789"/>
            </a:xfrm>
            <a:prstGeom prst="roundRect">
              <a:avLst>
                <a:gd name="adj" fmla="val 50000"/>
              </a:avLst>
            </a:prstGeom>
            <a:solidFill>
              <a:srgbClr val="505050"/>
            </a:solidFill>
            <a:ln>
              <a:noFill/>
            </a:ln>
            <a:effectLst>
              <a:outerShdw blurRad="57150" dist="476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09"/>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Roboto"/>
                  <a:ea typeface="Roboto"/>
                  <a:cs typeface="Roboto"/>
                  <a:sym typeface="Roboto"/>
                </a:rPr>
                <a:t>5</a:t>
              </a:r>
              <a:endParaRPr sz="900" b="1">
                <a:latin typeface="Roboto"/>
                <a:ea typeface="Roboto"/>
                <a:cs typeface="Roboto"/>
                <a:sym typeface="Roboto"/>
              </a:endParaRPr>
            </a:p>
          </p:txBody>
        </p:sp>
        <p:sp>
          <p:nvSpPr>
            <p:cNvPr id="2124" name="Google Shape;2124;p109"/>
            <p:cNvSpPr txBox="1"/>
            <p:nvPr/>
          </p:nvSpPr>
          <p:spPr>
            <a:xfrm rot="-2700000">
              <a:off x="6375763" y="2297099"/>
              <a:ext cx="2378424" cy="34280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Capability Indicators</a:t>
              </a:r>
              <a:endParaRPr b="1">
                <a:solidFill>
                  <a:srgbClr val="FFFFFF"/>
                </a:solidFill>
                <a:latin typeface="Roboto"/>
                <a:ea typeface="Roboto"/>
                <a:cs typeface="Roboto"/>
                <a:sym typeface="Roboto"/>
              </a:endParaRPr>
            </a:p>
          </p:txBody>
        </p:sp>
      </p:grpSp>
      <p:grpSp>
        <p:nvGrpSpPr>
          <p:cNvPr id="2125" name="Google Shape;2125;p109"/>
          <p:cNvGrpSpPr/>
          <p:nvPr/>
        </p:nvGrpSpPr>
        <p:grpSpPr>
          <a:xfrm>
            <a:off x="4761418" y="1973268"/>
            <a:ext cx="2460300" cy="2460300"/>
            <a:chOff x="4761418" y="1318143"/>
            <a:chExt cx="2460300" cy="2460300"/>
          </a:xfrm>
        </p:grpSpPr>
        <p:sp>
          <p:nvSpPr>
            <p:cNvPr id="2126" name="Google Shape;2126;p109"/>
            <p:cNvSpPr/>
            <p:nvPr/>
          </p:nvSpPr>
          <p:spPr>
            <a:xfrm rot="2700000">
              <a:off x="5746767" y="1053398"/>
              <a:ext cx="489601" cy="2989789"/>
            </a:xfrm>
            <a:prstGeom prst="roundRect">
              <a:avLst>
                <a:gd name="adj" fmla="val 50000"/>
              </a:avLst>
            </a:prstGeom>
            <a:solidFill>
              <a:srgbClr val="351C75"/>
            </a:solidFill>
            <a:ln>
              <a:noFill/>
            </a:ln>
            <a:effectLst>
              <a:outerShdw blurRad="57150" dist="8572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09"/>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Roboto"/>
                  <a:ea typeface="Roboto"/>
                  <a:cs typeface="Roboto"/>
                  <a:sym typeface="Roboto"/>
                </a:rPr>
                <a:t>4</a:t>
              </a:r>
              <a:endParaRPr sz="900" b="1">
                <a:latin typeface="Roboto"/>
                <a:ea typeface="Roboto"/>
                <a:cs typeface="Roboto"/>
                <a:sym typeface="Roboto"/>
              </a:endParaRPr>
            </a:p>
          </p:txBody>
        </p:sp>
        <p:sp>
          <p:nvSpPr>
            <p:cNvPr id="2128" name="Google Shape;2128;p109"/>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Tasks</a:t>
              </a:r>
              <a:endParaRPr>
                <a:solidFill>
                  <a:srgbClr val="FFFFFF"/>
                </a:solidFill>
                <a:latin typeface="Roboto Medium"/>
                <a:ea typeface="Roboto Medium"/>
                <a:cs typeface="Roboto Medium"/>
                <a:sym typeface="Roboto Medium"/>
              </a:endParaRPr>
            </a:p>
          </p:txBody>
        </p:sp>
      </p:grpSp>
      <p:grpSp>
        <p:nvGrpSpPr>
          <p:cNvPr id="2129" name="Google Shape;2129;p109"/>
          <p:cNvGrpSpPr/>
          <p:nvPr/>
        </p:nvGrpSpPr>
        <p:grpSpPr>
          <a:xfrm>
            <a:off x="3269751" y="1973268"/>
            <a:ext cx="2460300" cy="2460300"/>
            <a:chOff x="3269751" y="1318143"/>
            <a:chExt cx="2460300" cy="2460300"/>
          </a:xfrm>
        </p:grpSpPr>
        <p:sp>
          <p:nvSpPr>
            <p:cNvPr id="2130" name="Google Shape;2130;p109"/>
            <p:cNvSpPr/>
            <p:nvPr/>
          </p:nvSpPr>
          <p:spPr>
            <a:xfrm rot="2700000">
              <a:off x="4255100" y="1053398"/>
              <a:ext cx="489601" cy="2989789"/>
            </a:xfrm>
            <a:prstGeom prst="roundRect">
              <a:avLst>
                <a:gd name="adj" fmla="val 50000"/>
              </a:avLst>
            </a:prstGeom>
            <a:solidFill>
              <a:srgbClr val="B45F06"/>
            </a:solidFill>
            <a:ln>
              <a:noFill/>
            </a:ln>
            <a:effectLst>
              <a:outerShdw blurRad="57150"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09"/>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Roboto"/>
                  <a:ea typeface="Roboto"/>
                  <a:cs typeface="Roboto"/>
                  <a:sym typeface="Roboto"/>
                </a:rPr>
                <a:t>3</a:t>
              </a:r>
              <a:endParaRPr sz="900" b="1">
                <a:latin typeface="Roboto"/>
                <a:ea typeface="Roboto"/>
                <a:cs typeface="Roboto"/>
                <a:sym typeface="Roboto"/>
              </a:endParaRPr>
            </a:p>
          </p:txBody>
        </p:sp>
        <p:sp>
          <p:nvSpPr>
            <p:cNvPr id="2132" name="Google Shape;2132;p109"/>
            <p:cNvSpPr txBox="1"/>
            <p:nvPr/>
          </p:nvSpPr>
          <p:spPr>
            <a:xfrm rot="-2700000">
              <a:off x="3404724" y="2302799"/>
              <a:ext cx="2362302" cy="34280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Skills</a:t>
              </a:r>
              <a:endParaRPr>
                <a:solidFill>
                  <a:srgbClr val="FFFFFF"/>
                </a:solidFill>
                <a:latin typeface="Roboto Medium"/>
                <a:ea typeface="Roboto Medium"/>
                <a:cs typeface="Roboto Medium"/>
                <a:sym typeface="Roboto Medium"/>
              </a:endParaRPr>
            </a:p>
          </p:txBody>
        </p:sp>
      </p:grpSp>
      <p:grpSp>
        <p:nvGrpSpPr>
          <p:cNvPr id="2133" name="Google Shape;2133;p109"/>
          <p:cNvGrpSpPr/>
          <p:nvPr/>
        </p:nvGrpSpPr>
        <p:grpSpPr>
          <a:xfrm>
            <a:off x="1776626" y="1973268"/>
            <a:ext cx="2460300" cy="2460300"/>
            <a:chOff x="1776626" y="1318143"/>
            <a:chExt cx="2460300" cy="2460300"/>
          </a:xfrm>
        </p:grpSpPr>
        <p:grpSp>
          <p:nvGrpSpPr>
            <p:cNvPr id="2134" name="Google Shape;2134;p109"/>
            <p:cNvGrpSpPr/>
            <p:nvPr/>
          </p:nvGrpSpPr>
          <p:grpSpPr>
            <a:xfrm>
              <a:off x="1776626" y="1318143"/>
              <a:ext cx="2460300" cy="2460300"/>
              <a:chOff x="1776626" y="1318143"/>
              <a:chExt cx="2460300" cy="2460300"/>
            </a:xfrm>
          </p:grpSpPr>
          <p:sp>
            <p:nvSpPr>
              <p:cNvPr id="2135" name="Google Shape;2135;p109"/>
              <p:cNvSpPr/>
              <p:nvPr/>
            </p:nvSpPr>
            <p:spPr>
              <a:xfrm rot="2700000">
                <a:off x="2761975" y="1053398"/>
                <a:ext cx="489601" cy="2989789"/>
              </a:xfrm>
              <a:prstGeom prst="roundRect">
                <a:avLst>
                  <a:gd name="adj" fmla="val 50000"/>
                </a:avLst>
              </a:prstGeom>
              <a:solidFill>
                <a:srgbClr val="073763"/>
              </a:solidFill>
              <a:ln>
                <a:noFill/>
              </a:ln>
              <a:effectLst>
                <a:outerShdw blurRad="57150"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09"/>
              <p:cNvSpPr txBox="1"/>
              <p:nvPr/>
            </p:nvSpPr>
            <p:spPr>
              <a:xfrm rot="-2700000">
                <a:off x="1899549" y="2297849"/>
                <a:ext cx="2376303" cy="342805"/>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Knowledge</a:t>
                </a:r>
                <a:endParaRPr>
                  <a:solidFill>
                    <a:srgbClr val="FFFFFF"/>
                  </a:solidFill>
                  <a:latin typeface="Roboto Medium"/>
                  <a:ea typeface="Roboto Medium"/>
                  <a:cs typeface="Roboto Medium"/>
                  <a:sym typeface="Roboto Medium"/>
                </a:endParaRPr>
              </a:p>
            </p:txBody>
          </p:sp>
        </p:grpSp>
        <p:sp>
          <p:nvSpPr>
            <p:cNvPr id="2137" name="Google Shape;2137;p109"/>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Roboto"/>
                  <a:ea typeface="Roboto"/>
                  <a:cs typeface="Roboto"/>
                  <a:sym typeface="Roboto"/>
                </a:rPr>
                <a:t>2</a:t>
              </a:r>
              <a:endParaRPr sz="900" b="1">
                <a:latin typeface="Roboto"/>
                <a:ea typeface="Roboto"/>
                <a:cs typeface="Roboto"/>
                <a:sym typeface="Roboto"/>
              </a:endParaRPr>
            </a:p>
          </p:txBody>
        </p:sp>
      </p:grpSp>
      <p:grpSp>
        <p:nvGrpSpPr>
          <p:cNvPr id="2138" name="Google Shape;2138;p109"/>
          <p:cNvGrpSpPr/>
          <p:nvPr/>
        </p:nvGrpSpPr>
        <p:grpSpPr>
          <a:xfrm>
            <a:off x="284959" y="1973268"/>
            <a:ext cx="2460300" cy="2460300"/>
            <a:chOff x="284959" y="1318143"/>
            <a:chExt cx="2460300" cy="2460300"/>
          </a:xfrm>
        </p:grpSpPr>
        <p:sp>
          <p:nvSpPr>
            <p:cNvPr id="2139" name="Google Shape;2139;p109"/>
            <p:cNvSpPr/>
            <p:nvPr/>
          </p:nvSpPr>
          <p:spPr>
            <a:xfrm rot="2700000">
              <a:off x="1270309" y="1053398"/>
              <a:ext cx="489601" cy="2989789"/>
            </a:xfrm>
            <a:prstGeom prst="roundRect">
              <a:avLst>
                <a:gd name="adj" fmla="val 50000"/>
              </a:avLst>
            </a:prstGeom>
            <a:solidFill>
              <a:srgbClr val="990000"/>
            </a:solidFill>
            <a:ln>
              <a:noFill/>
            </a:ln>
            <a:effectLst>
              <a:outerShdw blurRad="57150" dist="76200" dir="4200000" algn="bl" rotWithShape="0">
                <a:srgbClr val="000000">
                  <a:alpha val="7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09"/>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latin typeface="Roboto"/>
                  <a:ea typeface="Roboto"/>
                  <a:cs typeface="Roboto"/>
                  <a:sym typeface="Roboto"/>
                </a:rPr>
                <a:t>1</a:t>
              </a:r>
              <a:endParaRPr sz="900" b="1">
                <a:latin typeface="Roboto"/>
                <a:ea typeface="Roboto"/>
                <a:cs typeface="Roboto"/>
                <a:sym typeface="Roboto"/>
              </a:endParaRPr>
            </a:p>
          </p:txBody>
        </p:sp>
        <p:sp>
          <p:nvSpPr>
            <p:cNvPr id="2141" name="Google Shape;2141;p109"/>
            <p:cNvSpPr txBox="1"/>
            <p:nvPr/>
          </p:nvSpPr>
          <p:spPr>
            <a:xfrm rot="-2700000">
              <a:off x="414317" y="2300549"/>
              <a:ext cx="2368666" cy="342805"/>
            </a:xfrm>
            <a:prstGeom prst="rect">
              <a:avLst/>
            </a:prstGeom>
            <a:noFill/>
            <a:ln>
              <a:noFill/>
            </a:ln>
            <a:effectLst>
              <a:outerShdw blurRad="57150" dist="19050" dir="5400000" algn="bl" rotWithShape="0">
                <a:srgbClr val="000000">
                  <a:alpha val="43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Medium"/>
                  <a:ea typeface="Roboto Medium"/>
                  <a:cs typeface="Roboto Medium"/>
                  <a:sym typeface="Roboto Medium"/>
                </a:rPr>
                <a:t>Abilities</a:t>
              </a:r>
              <a:endParaRPr>
                <a:solidFill>
                  <a:srgbClr val="FFFFFF"/>
                </a:solidFill>
                <a:latin typeface="Roboto Medium"/>
                <a:ea typeface="Roboto Medium"/>
                <a:cs typeface="Roboto Medium"/>
                <a:sym typeface="Roboto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
        <p:nvSpPr>
          <p:cNvPr id="2155" name="Google Shape;2155;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156" name="Google Shape;2156;p111"/>
          <p:cNvGraphicFramePr/>
          <p:nvPr/>
        </p:nvGraphicFramePr>
        <p:xfrm>
          <a:off x="0" y="0"/>
          <a:ext cx="9223050" cy="5169090"/>
        </p:xfrm>
        <a:graphic>
          <a:graphicData uri="http://schemas.openxmlformats.org/drawingml/2006/table">
            <a:tbl>
              <a:tblPr>
                <a:noFill/>
                <a:tableStyleId>{15B774B0-23EE-4C4C-AA12-B85A6D18C011}</a:tableStyleId>
              </a:tblPr>
              <a:tblGrid>
                <a:gridCol w="2638775">
                  <a:extLst>
                    <a:ext uri="{9D8B030D-6E8A-4147-A177-3AD203B41FA5}">
                      <a16:colId xmlns:a16="http://schemas.microsoft.com/office/drawing/2014/main" val="20000"/>
                    </a:ext>
                  </a:extLst>
                </a:gridCol>
                <a:gridCol w="3257750">
                  <a:extLst>
                    <a:ext uri="{9D8B030D-6E8A-4147-A177-3AD203B41FA5}">
                      <a16:colId xmlns:a16="http://schemas.microsoft.com/office/drawing/2014/main" val="20001"/>
                    </a:ext>
                  </a:extLst>
                </a:gridCol>
                <a:gridCol w="3326525">
                  <a:extLst>
                    <a:ext uri="{9D8B030D-6E8A-4147-A177-3AD203B41FA5}">
                      <a16:colId xmlns:a16="http://schemas.microsoft.com/office/drawing/2014/main" val="20002"/>
                    </a:ext>
                  </a:extLst>
                </a:gridCol>
              </a:tblGrid>
              <a:tr h="433400">
                <a:tc gridSpan="3">
                  <a:txBody>
                    <a:bodyPr/>
                    <a:lstStyle/>
                    <a:p>
                      <a:pPr marL="0" lvl="0" indent="0" algn="ctr" rtl="0">
                        <a:spcBef>
                          <a:spcPts val="0"/>
                        </a:spcBef>
                        <a:spcAft>
                          <a:spcPts val="0"/>
                        </a:spcAft>
                        <a:buNone/>
                      </a:pPr>
                      <a:r>
                        <a:rPr lang="en" sz="1800" b="1">
                          <a:solidFill>
                            <a:schemeClr val="lt1"/>
                          </a:solidFill>
                        </a:rPr>
                        <a:t>Types of Digital Forensics</a:t>
                      </a:r>
                      <a:endParaRPr sz="1800" b="1">
                        <a:solidFill>
                          <a:schemeClr val="lt1"/>
                        </a:solidFill>
                      </a:endParaRPr>
                    </a:p>
                  </a:txBody>
                  <a:tcPr marL="91425" marR="91425" marT="91425" marB="91425">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3400">
                <a:tc>
                  <a:txBody>
                    <a:bodyPr/>
                    <a:lstStyle/>
                    <a:p>
                      <a:pPr marL="0" lvl="0" indent="0" algn="ctr" rtl="0">
                        <a:spcBef>
                          <a:spcPts val="0"/>
                        </a:spcBef>
                        <a:spcAft>
                          <a:spcPts val="0"/>
                        </a:spcAft>
                        <a:buNone/>
                      </a:pPr>
                      <a:r>
                        <a:rPr lang="en" b="1">
                          <a:solidFill>
                            <a:schemeClr val="lt1"/>
                          </a:solidFill>
                        </a:rPr>
                        <a:t>Type</a:t>
                      </a:r>
                      <a:endParaRPr sz="1200" b="1">
                        <a:latin typeface="Roboto"/>
                        <a:ea typeface="Roboto"/>
                        <a:cs typeface="Roboto"/>
                        <a:sym typeface="Roboto"/>
                      </a:endParaRPr>
                    </a:p>
                  </a:txBody>
                  <a:tcPr marL="91425" marR="91425" marT="91425" marB="91425">
                    <a:solidFill>
                      <a:srgbClr val="0B5394"/>
                    </a:solidFill>
                  </a:tcPr>
                </a:tc>
                <a:tc>
                  <a:txBody>
                    <a:bodyPr/>
                    <a:lstStyle/>
                    <a:p>
                      <a:pPr marL="0" lvl="0" indent="0" algn="ctr" rtl="0">
                        <a:lnSpc>
                          <a:spcPct val="115000"/>
                        </a:lnSpc>
                        <a:spcBef>
                          <a:spcPts val="0"/>
                        </a:spcBef>
                        <a:spcAft>
                          <a:spcPts val="0"/>
                        </a:spcAft>
                        <a:buNone/>
                      </a:pPr>
                      <a:r>
                        <a:rPr lang="en" b="1">
                          <a:solidFill>
                            <a:schemeClr val="lt1"/>
                          </a:solidFill>
                          <a:latin typeface="Roboto"/>
                          <a:ea typeface="Roboto"/>
                          <a:cs typeface="Roboto"/>
                          <a:sym typeface="Roboto"/>
                        </a:rPr>
                        <a:t>Skills/Knowledge </a:t>
                      </a:r>
                      <a:endParaRPr sz="1200" b="1">
                        <a:latin typeface="Roboto"/>
                        <a:ea typeface="Roboto"/>
                        <a:cs typeface="Roboto"/>
                        <a:sym typeface="Roboto"/>
                      </a:endParaRPr>
                    </a:p>
                  </a:txBody>
                  <a:tcPr marL="91425" marR="91425" marT="91425" marB="91425">
                    <a:solidFill>
                      <a:srgbClr val="990000"/>
                    </a:solidFill>
                  </a:tcPr>
                </a:tc>
                <a:tc>
                  <a:txBody>
                    <a:bodyPr/>
                    <a:lstStyle/>
                    <a:p>
                      <a:pPr marL="0" lvl="0" indent="0" algn="ctr" rtl="0">
                        <a:lnSpc>
                          <a:spcPct val="115000"/>
                        </a:lnSpc>
                        <a:spcBef>
                          <a:spcPts val="0"/>
                        </a:spcBef>
                        <a:spcAft>
                          <a:spcPts val="0"/>
                        </a:spcAft>
                        <a:buNone/>
                      </a:pPr>
                      <a:r>
                        <a:rPr lang="en" b="1">
                          <a:solidFill>
                            <a:schemeClr val="lt1"/>
                          </a:solidFill>
                          <a:latin typeface="Roboto"/>
                          <a:ea typeface="Roboto"/>
                          <a:cs typeface="Roboto"/>
                          <a:sym typeface="Roboto"/>
                        </a:rPr>
                        <a:t>More Info / Examples</a:t>
                      </a:r>
                      <a:endParaRPr sz="1200" b="1">
                        <a:latin typeface="Roboto"/>
                        <a:ea typeface="Roboto"/>
                        <a:cs typeface="Roboto"/>
                        <a:sym typeface="Roboto"/>
                      </a:endParaRPr>
                    </a:p>
                  </a:txBody>
                  <a:tcPr marL="91425" marR="91425" marT="91425" marB="91425">
                    <a:solidFill>
                      <a:srgbClr val="351C75"/>
                    </a:solidFill>
                  </a:tcPr>
                </a:tc>
                <a:extLst>
                  <a:ext uri="{0D108BD9-81ED-4DB2-BD59-A6C34878D82A}">
                    <a16:rowId xmlns:a16="http://schemas.microsoft.com/office/drawing/2014/main" val="10001"/>
                  </a:ext>
                </a:extLst>
              </a:tr>
              <a:tr h="790150">
                <a:tc>
                  <a:txBody>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Disk forensics</a:t>
                      </a:r>
                      <a:r>
                        <a:rPr lang="en" sz="1200">
                          <a:solidFill>
                            <a:schemeClr val="dk1"/>
                          </a:solidFill>
                          <a:latin typeface="Roboto"/>
                          <a:ea typeface="Roboto"/>
                          <a:cs typeface="Roboto"/>
                          <a:sym typeface="Roboto"/>
                        </a:rPr>
                        <a:t> involves acquiring and analyzing information on physical storage media. </a:t>
                      </a:r>
                      <a:endParaRPr sz="1200">
                        <a:latin typeface="Roboto"/>
                        <a:ea typeface="Roboto"/>
                        <a:cs typeface="Roboto"/>
                        <a:sym typeface="Roboto"/>
                      </a:endParaRPr>
                    </a:p>
                  </a:txBody>
                  <a:tcPr marL="91425" marR="45700" marT="91425" marB="45700"/>
                </a:tc>
                <a:tc>
                  <a:txBody>
                    <a:bodyPr/>
                    <a:lstStyle/>
                    <a:p>
                      <a:pPr marL="0" lvl="0" indent="0" algn="l" rtl="0">
                        <a:spcBef>
                          <a:spcPts val="0"/>
                        </a:spcBef>
                        <a:spcAft>
                          <a:spcPts val="800"/>
                        </a:spcAft>
                        <a:buNone/>
                      </a:pPr>
                      <a:r>
                        <a:rPr lang="en" sz="1200">
                          <a:solidFill>
                            <a:schemeClr val="dk1"/>
                          </a:solidFill>
                          <a:latin typeface="Roboto"/>
                          <a:ea typeface="Roboto"/>
                          <a:cs typeface="Roboto"/>
                          <a:sym typeface="Roboto"/>
                        </a:rPr>
                        <a:t>Requires extensive knowledge of hardware’s inner workings and the operations of hard drives.</a:t>
                      </a:r>
                      <a:endParaRPr sz="1200">
                        <a:latin typeface="Roboto"/>
                        <a:ea typeface="Roboto"/>
                        <a:cs typeface="Roboto"/>
                        <a:sym typeface="Roboto"/>
                      </a:endParaRPr>
                    </a:p>
                  </a:txBody>
                  <a:tcPr marL="91425" marR="45700" marT="91425" marB="45700"/>
                </a:tc>
                <a:tc>
                  <a:txBody>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Works with hard drives, smart phones, GPS systems, and removable media. </a:t>
                      </a:r>
                      <a:endParaRPr sz="1200">
                        <a:latin typeface="Roboto"/>
                        <a:ea typeface="Roboto"/>
                        <a:cs typeface="Roboto"/>
                        <a:sym typeface="Roboto"/>
                      </a:endParaRPr>
                    </a:p>
                  </a:txBody>
                  <a:tcPr marL="91425" marR="45700" marT="91425" marB="45700">
                    <a:solidFill>
                      <a:srgbClr val="FFFFFF"/>
                    </a:solidFill>
                  </a:tcPr>
                </a:tc>
                <a:extLst>
                  <a:ext uri="{0D108BD9-81ED-4DB2-BD59-A6C34878D82A}">
                    <a16:rowId xmlns:a16="http://schemas.microsoft.com/office/drawing/2014/main" val="10002"/>
                  </a:ext>
                </a:extLst>
              </a:tr>
              <a:tr h="866850">
                <a:tc>
                  <a:txBody>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Memory forensics</a:t>
                      </a:r>
                      <a:r>
                        <a:rPr lang="en" sz="1200">
                          <a:solidFill>
                            <a:schemeClr val="dk1"/>
                          </a:solidFill>
                          <a:latin typeface="Roboto"/>
                          <a:ea typeface="Roboto"/>
                          <a:cs typeface="Roboto"/>
                          <a:sym typeface="Roboto"/>
                        </a:rPr>
                        <a:t> inspects a computer’s memory to identify activities on a system. </a:t>
                      </a:r>
                      <a:endParaRPr sz="1200">
                        <a:latin typeface="Roboto"/>
                        <a:ea typeface="Roboto"/>
                        <a:cs typeface="Roboto"/>
                        <a:sym typeface="Roboto"/>
                      </a:endParaRPr>
                    </a:p>
                  </a:txBody>
                  <a:tcPr marL="91425" marR="45700" marT="91425" marB="45700">
                    <a:solidFill>
                      <a:srgbClr val="F3F3F3"/>
                    </a:solidFill>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High skill set: </a:t>
                      </a:r>
                      <a:r>
                        <a:rPr lang="en" sz="1200">
                          <a:solidFill>
                            <a:srgbClr val="24292E"/>
                          </a:solidFill>
                          <a:latin typeface="Roboto"/>
                          <a:ea typeface="Roboto"/>
                          <a:cs typeface="Roboto"/>
                          <a:sym typeface="Roboto"/>
                        </a:rPr>
                        <a:t>You must have knowledge of CPU architectures, operating systems and memory management, page tables and virtual addressing</a:t>
                      </a:r>
                      <a:endParaRPr sz="1200">
                        <a:latin typeface="Roboto"/>
                        <a:ea typeface="Roboto"/>
                        <a:cs typeface="Roboto"/>
                        <a:sym typeface="Roboto"/>
                      </a:endParaRPr>
                    </a:p>
                  </a:txBody>
                  <a:tcPr marL="91425" marR="45700" marT="91425" marB="45700">
                    <a:solidFill>
                      <a:srgbClr val="F3F3F3"/>
                    </a:solidFill>
                  </a:tcPr>
                </a:tc>
                <a:tc>
                  <a:txBody>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An attacker will attempt to leave as little evidence on storage media as possible. Your goal is to find that evidence. </a:t>
                      </a:r>
                      <a:endParaRPr sz="1200">
                        <a:latin typeface="Roboto"/>
                        <a:ea typeface="Roboto"/>
                        <a:cs typeface="Roboto"/>
                        <a:sym typeface="Roboto"/>
                      </a:endParaRPr>
                    </a:p>
                  </a:txBody>
                  <a:tcPr marL="91425" marR="45700" marT="91425" marB="45700">
                    <a:solidFill>
                      <a:srgbClr val="F3F3F3"/>
                    </a:solidFill>
                  </a:tcPr>
                </a:tc>
                <a:extLst>
                  <a:ext uri="{0D108BD9-81ED-4DB2-BD59-A6C34878D82A}">
                    <a16:rowId xmlns:a16="http://schemas.microsoft.com/office/drawing/2014/main" val="10003"/>
                  </a:ext>
                </a:extLst>
              </a:tr>
              <a:tr h="866850">
                <a:tc>
                  <a:txBody>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Network forensics</a:t>
                      </a:r>
                      <a:r>
                        <a:rPr lang="en" sz="1200">
                          <a:solidFill>
                            <a:schemeClr val="dk1"/>
                          </a:solidFill>
                          <a:latin typeface="Roboto"/>
                          <a:ea typeface="Roboto"/>
                          <a:cs typeface="Roboto"/>
                          <a:sym typeface="Roboto"/>
                        </a:rPr>
                        <a:t> examines network traffic. </a:t>
                      </a:r>
                      <a:endParaRPr sz="1200">
                        <a:solidFill>
                          <a:schemeClr val="dk1"/>
                        </a:solidFill>
                        <a:latin typeface="Roboto"/>
                        <a:ea typeface="Roboto"/>
                        <a:cs typeface="Roboto"/>
                        <a:sym typeface="Roboto"/>
                      </a:endParaRPr>
                    </a:p>
                  </a:txBody>
                  <a:tcPr marL="91425" marR="45700" marT="91425" marB="45700"/>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Excellent understanding of communication and network protocols and the tools needed to capture and analyze data.</a:t>
                      </a:r>
                      <a:endParaRPr sz="1200">
                        <a:latin typeface="Roboto"/>
                        <a:ea typeface="Roboto"/>
                        <a:cs typeface="Roboto"/>
                        <a:sym typeface="Roboto"/>
                      </a:endParaRPr>
                    </a:p>
                  </a:txBody>
                  <a:tcPr marL="91425" marR="45700" marT="91425" marB="45700"/>
                </a:tc>
                <a:tc>
                  <a:txBody>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Works with transaction logs and real-time monitoring.</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txBody>
                  <a:tcPr marL="91425" marR="45700" marT="91425" marB="45700">
                    <a:solidFill>
                      <a:srgbClr val="FFFFFF"/>
                    </a:solidFill>
                  </a:tcPr>
                </a:tc>
                <a:extLst>
                  <a:ext uri="{0D108BD9-81ED-4DB2-BD59-A6C34878D82A}">
                    <a16:rowId xmlns:a16="http://schemas.microsoft.com/office/drawing/2014/main" val="10004"/>
                  </a:ext>
                </a:extLst>
              </a:tr>
              <a:tr h="770975">
                <a:tc>
                  <a:txBody>
                    <a:bodyPr/>
                    <a:lstStyle/>
                    <a:p>
                      <a:pPr marL="0" lvl="0" indent="0" algn="l" rtl="0">
                        <a:spcBef>
                          <a:spcPts val="0"/>
                        </a:spcBef>
                        <a:spcAft>
                          <a:spcPts val="0"/>
                        </a:spcAft>
                        <a:buNone/>
                      </a:pPr>
                      <a:r>
                        <a:rPr lang="en" sz="1200" b="1">
                          <a:latin typeface="Roboto"/>
                          <a:ea typeface="Roboto"/>
                          <a:cs typeface="Roboto"/>
                          <a:sym typeface="Roboto"/>
                        </a:rPr>
                        <a:t>Email forensics</a:t>
                      </a:r>
                      <a:r>
                        <a:rPr lang="en" sz="1200">
                          <a:latin typeface="Roboto"/>
                          <a:ea typeface="Roboto"/>
                          <a:cs typeface="Roboto"/>
                          <a:sym typeface="Roboto"/>
                        </a:rPr>
                        <a:t> analyzes the source and content of emails. </a:t>
                      </a:r>
                      <a:endParaRPr sz="1200">
                        <a:latin typeface="Roboto"/>
                        <a:ea typeface="Roboto"/>
                        <a:cs typeface="Roboto"/>
                        <a:sym typeface="Roboto"/>
                      </a:endParaRPr>
                    </a:p>
                  </a:txBody>
                  <a:tcPr marL="91425" marR="45700" marT="91425" marB="45700">
                    <a:solidFill>
                      <a:srgbClr val="F3F3F3"/>
                    </a:solidFill>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Identify the sender, recipient, date, time, and origination location of an email. </a:t>
                      </a:r>
                      <a:endParaRPr sz="1200">
                        <a:latin typeface="Roboto"/>
                        <a:ea typeface="Roboto"/>
                        <a:cs typeface="Roboto"/>
                        <a:sym typeface="Roboto"/>
                      </a:endParaRPr>
                    </a:p>
                  </a:txBody>
                  <a:tcPr marL="91425" marR="45700" marT="91425" marB="45700">
                    <a:solidFill>
                      <a:srgbClr val="F3F3F3"/>
                    </a:solidFill>
                  </a:tcPr>
                </a:tc>
                <a:tc>
                  <a:txBody>
                    <a:bodyPr/>
                    <a:lstStyle/>
                    <a:p>
                      <a:pPr marL="0" marR="430903" lvl="0" indent="0" algn="l" rtl="0">
                        <a:lnSpc>
                          <a:spcPct val="115000"/>
                        </a:lnSpc>
                        <a:spcBef>
                          <a:spcPts val="0"/>
                        </a:spcBef>
                        <a:spcAft>
                          <a:spcPts val="0"/>
                        </a:spcAft>
                        <a:buNone/>
                      </a:pPr>
                      <a:r>
                        <a:rPr lang="en" sz="1200" i="1">
                          <a:solidFill>
                            <a:schemeClr val="dk1"/>
                          </a:solidFill>
                          <a:latin typeface="Roboto"/>
                          <a:ea typeface="Roboto"/>
                          <a:cs typeface="Roboto"/>
                          <a:sym typeface="Roboto"/>
                        </a:rPr>
                        <a:t>Can you think of an email forensics </a:t>
                      </a:r>
                      <a:br>
                        <a:rPr lang="en" sz="1200" i="1">
                          <a:solidFill>
                            <a:schemeClr val="dk1"/>
                          </a:solidFill>
                          <a:latin typeface="Roboto"/>
                          <a:ea typeface="Roboto"/>
                          <a:cs typeface="Roboto"/>
                          <a:sym typeface="Roboto"/>
                        </a:rPr>
                      </a:br>
                      <a:r>
                        <a:rPr lang="en" sz="1200" i="1">
                          <a:solidFill>
                            <a:schemeClr val="dk1"/>
                          </a:solidFill>
                          <a:latin typeface="Roboto"/>
                          <a:ea typeface="Roboto"/>
                          <a:cs typeface="Roboto"/>
                          <a:sym typeface="Roboto"/>
                        </a:rPr>
                        <a:t>case that consumed the </a:t>
                      </a:r>
                      <a:br>
                        <a:rPr lang="en" sz="1200" i="1">
                          <a:solidFill>
                            <a:schemeClr val="dk1"/>
                          </a:solidFill>
                          <a:latin typeface="Roboto"/>
                          <a:ea typeface="Roboto"/>
                          <a:cs typeface="Roboto"/>
                          <a:sym typeface="Roboto"/>
                        </a:rPr>
                      </a:br>
                      <a:r>
                        <a:rPr lang="en" sz="1200" i="1">
                          <a:solidFill>
                            <a:schemeClr val="dk1"/>
                          </a:solidFill>
                          <a:latin typeface="Roboto"/>
                          <a:ea typeface="Roboto"/>
                          <a:cs typeface="Roboto"/>
                          <a:sym typeface="Roboto"/>
                        </a:rPr>
                        <a:t>headlines a few years ago?</a:t>
                      </a:r>
                      <a:endParaRPr sz="1200">
                        <a:latin typeface="Roboto"/>
                        <a:ea typeface="Roboto"/>
                        <a:cs typeface="Roboto"/>
                        <a:sym typeface="Roboto"/>
                      </a:endParaRPr>
                    </a:p>
                  </a:txBody>
                  <a:tcPr marL="91425" marR="45700" marT="91425" marB="45700">
                    <a:solidFill>
                      <a:srgbClr val="F3F3F3"/>
                    </a:solidFill>
                  </a:tcPr>
                </a:tc>
                <a:extLst>
                  <a:ext uri="{0D108BD9-81ED-4DB2-BD59-A6C34878D82A}">
                    <a16:rowId xmlns:a16="http://schemas.microsoft.com/office/drawing/2014/main" val="10005"/>
                  </a:ext>
                </a:extLst>
              </a:tr>
              <a:tr h="981900">
                <a:tc>
                  <a:txBody>
                    <a:bodyPr/>
                    <a:lstStyle/>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Mobile forensics</a:t>
                      </a:r>
                      <a:r>
                        <a:rPr lang="en" sz="1200">
                          <a:solidFill>
                            <a:schemeClr val="dk1"/>
                          </a:solidFill>
                          <a:latin typeface="Roboto"/>
                          <a:ea typeface="Roboto"/>
                          <a:cs typeface="Roboto"/>
                          <a:sym typeface="Roboto"/>
                        </a:rPr>
                        <a:t> captures and analyzes the contents of cell phones and smartphones. </a:t>
                      </a:r>
                      <a:endParaRPr sz="1200">
                        <a:latin typeface="Roboto"/>
                        <a:ea typeface="Roboto"/>
                        <a:cs typeface="Roboto"/>
                        <a:sym typeface="Roboto"/>
                      </a:endParaRPr>
                    </a:p>
                  </a:txBody>
                  <a:tcPr marL="91425" marR="45700" marT="91425" marB="45700">
                    <a:solidFill>
                      <a:srgbClr val="FFFFFF"/>
                    </a:solidFill>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Knowledge of mobile device hardware; ability to analyze what is happening on a phone at the time of an incident.</a:t>
                      </a:r>
                      <a:endParaRPr sz="1200">
                        <a:latin typeface="Roboto"/>
                        <a:ea typeface="Roboto"/>
                        <a:cs typeface="Roboto"/>
                        <a:sym typeface="Roboto"/>
                      </a:endParaRPr>
                    </a:p>
                  </a:txBody>
                  <a:tcPr marL="91425" marR="45700" marT="91425" marB="45700">
                    <a:solidFill>
                      <a:srgbClr val="FFFFFF"/>
                    </a:solidFill>
                  </a:tcPr>
                </a:tc>
                <a:tc>
                  <a:txBody>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In distracted driving cases, forensics experts can determine what happened at the time of the accident.</a:t>
                      </a:r>
                      <a:r>
                        <a:rPr lang="en" sz="1200" b="1">
                          <a:solidFill>
                            <a:schemeClr val="dk1"/>
                          </a:solidFill>
                          <a:latin typeface="Roboto"/>
                          <a:ea typeface="Roboto"/>
                          <a:cs typeface="Roboto"/>
                          <a:sym typeface="Roboto"/>
                        </a:rPr>
                        <a:t> </a:t>
                      </a:r>
                      <a:r>
                        <a:rPr lang="en" sz="1200" i="1">
                          <a:solidFill>
                            <a:schemeClr val="dk1"/>
                          </a:solidFill>
                          <a:latin typeface="Roboto Medium"/>
                          <a:ea typeface="Roboto Medium"/>
                          <a:cs typeface="Roboto Medium"/>
                          <a:sym typeface="Roboto Medium"/>
                        </a:rPr>
                        <a:t>Don’t text and drive!</a:t>
                      </a:r>
                      <a:endParaRPr sz="1200">
                        <a:latin typeface="Roboto Medium"/>
                        <a:ea typeface="Roboto Medium"/>
                        <a:cs typeface="Roboto Medium"/>
                        <a:sym typeface="Roboto Medium"/>
                      </a:endParaRPr>
                    </a:p>
                  </a:txBody>
                  <a:tcPr marL="91425" marR="45700" marT="91425" marB="45700">
                    <a:solidFill>
                      <a:srgbClr val="FFFFFF"/>
                    </a:solidFill>
                  </a:tcPr>
                </a:tc>
                <a:extLst>
                  <a:ext uri="{0D108BD9-81ED-4DB2-BD59-A6C34878D82A}">
                    <a16:rowId xmlns:a16="http://schemas.microsoft.com/office/drawing/2014/main" val="10006"/>
                  </a:ext>
                </a:extLst>
              </a:tr>
            </a:tbl>
          </a:graphicData>
        </a:graphic>
      </p:graphicFrame>
      <p:pic>
        <p:nvPicPr>
          <p:cNvPr id="2157" name="Google Shape;2157;p111"/>
          <p:cNvPicPr preferRelativeResize="0"/>
          <p:nvPr/>
        </p:nvPicPr>
        <p:blipFill>
          <a:blip r:embed="rId3">
            <a:alphaModFix/>
          </a:blip>
          <a:stretch>
            <a:fillRect/>
          </a:stretch>
        </p:blipFill>
        <p:spPr>
          <a:xfrm rot="547622">
            <a:off x="8296725" y="3682600"/>
            <a:ext cx="387075" cy="729000"/>
          </a:xfrm>
          <a:prstGeom prst="rect">
            <a:avLst/>
          </a:prstGeom>
          <a:noFill/>
          <a:ln>
            <a:noFill/>
          </a:ln>
        </p:spPr>
      </p:pic>
      <p:pic>
        <p:nvPicPr>
          <p:cNvPr id="2158" name="Google Shape;2158;p111"/>
          <p:cNvPicPr preferRelativeResize="0"/>
          <p:nvPr/>
        </p:nvPicPr>
        <p:blipFill rotWithShape="1">
          <a:blip r:embed="rId4">
            <a:alphaModFix/>
          </a:blip>
          <a:srcRect l="2090" t="14540" r="-2090" b="-14539"/>
          <a:stretch/>
        </p:blipFill>
        <p:spPr>
          <a:xfrm rot="490355">
            <a:off x="8397700" y="3442788"/>
            <a:ext cx="401075" cy="401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11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Digital Forensics Types</a:t>
            </a:r>
            <a:endParaRPr>
              <a:latin typeface="Roboto Mono"/>
              <a:ea typeface="Roboto Mono"/>
              <a:cs typeface="Roboto Mono"/>
              <a:sym typeface="Roboto Mono"/>
            </a:endParaRPr>
          </a:p>
        </p:txBody>
      </p:sp>
      <p:sp>
        <p:nvSpPr>
          <p:cNvPr id="2147" name="Google Shape;214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2148" name="Google Shape;2148;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2149" name="Google Shape;2149;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2730</Words>
  <Application>Microsoft Macintosh PowerPoint</Application>
  <PresentationFormat>On-screen Show (16:9)</PresentationFormat>
  <Paragraphs>529</Paragraphs>
  <Slides>46</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Roboto</vt:lpstr>
      <vt:lpstr>Inconsolata</vt:lpstr>
      <vt:lpstr>Roboto Light</vt:lpstr>
      <vt:lpstr>Roboto Thin</vt:lpstr>
      <vt:lpstr>Roboto Mono</vt:lpstr>
      <vt:lpstr>Roboto Medium</vt:lpstr>
      <vt:lpstr>Arial</vt:lpstr>
      <vt:lpstr>Simple Light</vt:lpstr>
      <vt:lpstr>Simple Light</vt:lpstr>
      <vt:lpstr>Digital Forensics, Day 1</vt:lpstr>
      <vt:lpstr>Class Objectives</vt:lpstr>
      <vt:lpstr>Introduction to  Digital Forensics</vt:lpstr>
      <vt:lpstr>PowerPoint Presentation</vt:lpstr>
      <vt:lpstr>Digital Forensics and the Chain of Custody</vt:lpstr>
      <vt:lpstr>National Initiative for Cybersecurity Education (NICE)</vt:lpstr>
      <vt:lpstr>National Initiative for Cybersecurity Careers and Studies (NICCS) </vt:lpstr>
      <vt:lpstr>PowerPoint Presentation</vt:lpstr>
      <vt:lpstr>Digital Forensics Types</vt:lpstr>
      <vt:lpstr>Forensics Types </vt:lpstr>
      <vt:lpstr>20 minutes</vt:lpstr>
      <vt:lpstr>PowerPoint Presentation</vt:lpstr>
      <vt:lpstr>Review: Digital Forensics in the Cloud</vt:lpstr>
      <vt:lpstr>Review: Digital Forensics in the Cloud</vt:lpstr>
      <vt:lpstr>Review: Digital Forensics in the Cloud</vt:lpstr>
      <vt:lpstr>Review: Digital Forensics in the Cloud</vt:lpstr>
      <vt:lpstr>Review: Digital Forensics in the Cloud</vt:lpstr>
      <vt:lpstr>Review: Digital Forensics in the Cloud</vt:lpstr>
      <vt:lpstr>Methodology for Conducting  an Investigation</vt:lpstr>
      <vt:lpstr>Investigation Methodology</vt:lpstr>
      <vt:lpstr>Collecting Evidence</vt:lpstr>
      <vt:lpstr>Preserving Evidence</vt:lpstr>
      <vt:lpstr>Electronic Discovery and Analysis</vt:lpstr>
      <vt:lpstr>Presenting and Reporting</vt:lpstr>
      <vt:lpstr>2012 National Gallery Case</vt:lpstr>
      <vt:lpstr>The 2012 National Gallery Case</vt:lpstr>
      <vt:lpstr>20 minutes</vt:lpstr>
      <vt:lpstr>PowerPoint Presentation</vt:lpstr>
      <vt:lpstr>2012 National Gallery Case Review</vt:lpstr>
      <vt:lpstr>National Gallery Case Evidence</vt:lpstr>
      <vt:lpstr>Storage Media Overview </vt:lpstr>
      <vt:lpstr>Hard Drives</vt:lpstr>
      <vt:lpstr>A Closer Look at Storage Media </vt:lpstr>
      <vt:lpstr>File Systems</vt:lpstr>
      <vt:lpstr>How Evidence Was Obtained: Disk Forensic Image</vt:lpstr>
      <vt:lpstr>How Evidence Was Obtained: Disk Forensic Image</vt:lpstr>
      <vt:lpstr>Forensic Disk Image Formats </vt:lpstr>
      <vt:lpstr>PowerPoint Presentation</vt:lpstr>
      <vt:lpstr>Introduction to Autopsy</vt:lpstr>
      <vt:lpstr>Autopsy</vt:lpstr>
      <vt:lpstr>The Autopsy Workflow</vt:lpstr>
      <vt:lpstr>How to Create a Case</vt:lpstr>
      <vt:lpstr>15 minutes</vt:lpstr>
      <vt:lpstr>Activity: Introduction to Autopsy </vt:lpstr>
      <vt:lpstr>PowerPoint Presentation</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 Day 1</dc:title>
  <cp:lastModifiedBy>Michael Bermingham</cp:lastModifiedBy>
  <cp:revision>3</cp:revision>
  <dcterms:modified xsi:type="dcterms:W3CDTF">2019-06-29T00:10:14Z</dcterms:modified>
</cp:coreProperties>
</file>